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PT Sans Narrow"/>
      <p:regular r:id="rId30"/>
      <p:bold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TSansNarrow-bold.fntdata"/><Relationship Id="rId30" Type="http://schemas.openxmlformats.org/officeDocument/2006/relationships/font" Target="fonts/PTSansNarrow-regular.fntdata"/><Relationship Id="rId11" Type="http://schemas.openxmlformats.org/officeDocument/2006/relationships/slide" Target="slides/slide6.xml"/><Relationship Id="rId33" Type="http://schemas.openxmlformats.org/officeDocument/2006/relationships/font" Target="fonts/OpenSans-bold.fntdata"/><Relationship Id="rId10" Type="http://schemas.openxmlformats.org/officeDocument/2006/relationships/slide" Target="slides/slide5.xml"/><Relationship Id="rId32" Type="http://schemas.openxmlformats.org/officeDocument/2006/relationships/font" Target="fonts/OpenSans-regular.fntdata"/><Relationship Id="rId13" Type="http://schemas.openxmlformats.org/officeDocument/2006/relationships/slide" Target="slides/slide8.xml"/><Relationship Id="rId35" Type="http://schemas.openxmlformats.org/officeDocument/2006/relationships/font" Target="fonts/OpenSans-boldItalic.fntdata"/><Relationship Id="rId12" Type="http://schemas.openxmlformats.org/officeDocument/2006/relationships/slide" Target="slides/slide7.xml"/><Relationship Id="rId34"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3ad01917ae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3ad01917ae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Residual networks, or ResNets, were introduced to address this problem by using a "skip connection" to bypass one or more layers in the network. The idea is that the information from the input can directly propagate to the output through the shortcut connections, allowing the network to learn the residual (or difference) between the input and output more easily. This makes it easier to train very deep neural networks, as the gradients can be propagated more easily through the network.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3ad01917ae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3ad01917ae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3ad01917ae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3ad01917ae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62aa92903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62aa9290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62aa9290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62aa9290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3ad01917a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3ad01917a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3375" lvl="0" marL="457200" rtl="0" algn="l">
              <a:lnSpc>
                <a:spcPct val="115000"/>
              </a:lnSpc>
              <a:spcBef>
                <a:spcPts val="1500"/>
              </a:spcBef>
              <a:spcAft>
                <a:spcPts val="0"/>
              </a:spcAft>
              <a:buClr>
                <a:srgbClr val="374151"/>
              </a:buClr>
              <a:buSzPts val="1650"/>
              <a:buFont typeface="Times New Roman"/>
              <a:buChar char="-"/>
            </a:pPr>
            <a:r>
              <a:rPr b="1" lang="en" sz="1650">
                <a:solidFill>
                  <a:srgbClr val="374151"/>
                </a:solidFill>
                <a:latin typeface="Times New Roman"/>
                <a:ea typeface="Times New Roman"/>
                <a:cs typeface="Times New Roman"/>
                <a:sym typeface="Times New Roman"/>
              </a:rPr>
              <a:t>Data Collection and Preprocessing:</a:t>
            </a:r>
            <a:r>
              <a:rPr lang="en" sz="1650">
                <a:solidFill>
                  <a:srgbClr val="374151"/>
                </a:solidFill>
                <a:latin typeface="Times New Roman"/>
                <a:ea typeface="Times New Roman"/>
                <a:cs typeface="Times New Roman"/>
                <a:sym typeface="Times New Roman"/>
              </a:rPr>
              <a:t> Collect a dataset containing images of healthy and diseased rice leaves. Clean the dataset to ensure a diverse set of examples for training.</a:t>
            </a:r>
            <a:endParaRPr sz="1650">
              <a:solidFill>
                <a:srgbClr val="374151"/>
              </a:solidFill>
              <a:latin typeface="Times New Roman"/>
              <a:ea typeface="Times New Roman"/>
              <a:cs typeface="Times New Roman"/>
              <a:sym typeface="Times New Roman"/>
            </a:endParaRPr>
          </a:p>
          <a:p>
            <a:pPr indent="-333375" lvl="0" marL="457200" rtl="0" algn="l">
              <a:lnSpc>
                <a:spcPct val="115000"/>
              </a:lnSpc>
              <a:spcBef>
                <a:spcPts val="0"/>
              </a:spcBef>
              <a:spcAft>
                <a:spcPts val="0"/>
              </a:spcAft>
              <a:buClr>
                <a:srgbClr val="374151"/>
              </a:buClr>
              <a:buSzPts val="1650"/>
              <a:buFont typeface="Times New Roman"/>
              <a:buChar char="-"/>
            </a:pPr>
            <a:r>
              <a:rPr b="1" lang="en" sz="1650">
                <a:solidFill>
                  <a:srgbClr val="374151"/>
                </a:solidFill>
                <a:latin typeface="Times New Roman"/>
                <a:ea typeface="Times New Roman"/>
                <a:cs typeface="Times New Roman"/>
                <a:sym typeface="Times New Roman"/>
              </a:rPr>
              <a:t>Model Selection and Training: </a:t>
            </a:r>
            <a:r>
              <a:rPr lang="en" sz="1650">
                <a:solidFill>
                  <a:srgbClr val="374151"/>
                </a:solidFill>
                <a:latin typeface="Times New Roman"/>
                <a:ea typeface="Times New Roman"/>
                <a:cs typeface="Times New Roman"/>
                <a:sym typeface="Times New Roman"/>
              </a:rPr>
              <a:t>Choose an appropriate machine learning model, CNN, which is well-suited for image classification tasks. Train the model on the dataset using cross-validation and fine-tune the hyperparameters to achieve optimal performance.</a:t>
            </a:r>
            <a:endParaRPr sz="1650">
              <a:solidFill>
                <a:srgbClr val="374151"/>
              </a:solidFill>
              <a:latin typeface="Times New Roman"/>
              <a:ea typeface="Times New Roman"/>
              <a:cs typeface="Times New Roman"/>
              <a:sym typeface="Times New Roman"/>
            </a:endParaRPr>
          </a:p>
          <a:p>
            <a:pPr indent="-333375" lvl="0" marL="457200" rtl="0" algn="l">
              <a:lnSpc>
                <a:spcPct val="115000"/>
              </a:lnSpc>
              <a:spcBef>
                <a:spcPts val="0"/>
              </a:spcBef>
              <a:spcAft>
                <a:spcPts val="0"/>
              </a:spcAft>
              <a:buClr>
                <a:srgbClr val="374151"/>
              </a:buClr>
              <a:buSzPts val="1650"/>
              <a:buFont typeface="Times New Roman"/>
              <a:buChar char="-"/>
            </a:pPr>
            <a:r>
              <a:rPr b="1" lang="en" sz="1650">
                <a:solidFill>
                  <a:srgbClr val="374151"/>
                </a:solidFill>
                <a:latin typeface="Times New Roman"/>
                <a:ea typeface="Times New Roman"/>
                <a:cs typeface="Times New Roman"/>
                <a:sym typeface="Times New Roman"/>
              </a:rPr>
              <a:t>Evaluation: </a:t>
            </a:r>
            <a:r>
              <a:rPr lang="en" sz="1650">
                <a:solidFill>
                  <a:srgbClr val="374151"/>
                </a:solidFill>
                <a:latin typeface="Times New Roman"/>
                <a:ea typeface="Times New Roman"/>
                <a:cs typeface="Times New Roman"/>
                <a:sym typeface="Times New Roman"/>
              </a:rPr>
              <a:t>Assess the model's performance using relevant metrics such as accuracy, precision, recall, and F1 score. </a:t>
            </a:r>
            <a:endParaRPr sz="1650">
              <a:solidFill>
                <a:srgbClr val="374151"/>
              </a:solidFill>
              <a:latin typeface="Times New Roman"/>
              <a:ea typeface="Times New Roman"/>
              <a:cs typeface="Times New Roman"/>
              <a:sym typeface="Times New Roman"/>
            </a:endParaRPr>
          </a:p>
          <a:p>
            <a:pPr indent="-333375" lvl="0" marL="457200" rtl="0" algn="l">
              <a:lnSpc>
                <a:spcPct val="115000"/>
              </a:lnSpc>
              <a:spcBef>
                <a:spcPts val="0"/>
              </a:spcBef>
              <a:spcAft>
                <a:spcPts val="0"/>
              </a:spcAft>
              <a:buClr>
                <a:srgbClr val="374151"/>
              </a:buClr>
              <a:buSzPts val="1650"/>
              <a:buFont typeface="Times New Roman"/>
              <a:buChar char="-"/>
            </a:pPr>
            <a:r>
              <a:rPr b="1" lang="en" sz="1650">
                <a:solidFill>
                  <a:srgbClr val="374151"/>
                </a:solidFill>
                <a:latin typeface="Times New Roman"/>
                <a:ea typeface="Times New Roman"/>
                <a:cs typeface="Times New Roman"/>
                <a:sym typeface="Times New Roman"/>
              </a:rPr>
              <a:t>Deployment: </a:t>
            </a:r>
            <a:r>
              <a:rPr lang="en" sz="1650">
                <a:solidFill>
                  <a:srgbClr val="374151"/>
                </a:solidFill>
                <a:latin typeface="Times New Roman"/>
                <a:ea typeface="Times New Roman"/>
                <a:cs typeface="Times New Roman"/>
                <a:sym typeface="Times New Roman"/>
              </a:rPr>
              <a:t>Create an API or a simple user interface to enable users to input images of rice leaves and receive disease predictions from the model.</a:t>
            </a:r>
            <a:endParaRPr sz="1650">
              <a:solidFill>
                <a:srgbClr val="374151"/>
              </a:solidFill>
              <a:latin typeface="Times New Roman"/>
              <a:ea typeface="Times New Roman"/>
              <a:cs typeface="Times New Roman"/>
              <a:sym typeface="Times New Roman"/>
            </a:endParaRPr>
          </a:p>
          <a:p>
            <a:pPr indent="-333375" lvl="0" marL="457200" rtl="0" algn="l">
              <a:lnSpc>
                <a:spcPct val="115000"/>
              </a:lnSpc>
              <a:spcBef>
                <a:spcPts val="0"/>
              </a:spcBef>
              <a:spcAft>
                <a:spcPts val="0"/>
              </a:spcAft>
              <a:buClr>
                <a:srgbClr val="374151"/>
              </a:buClr>
              <a:buSzPts val="1650"/>
              <a:buFont typeface="Times New Roman"/>
              <a:buChar char="-"/>
            </a:pPr>
            <a:r>
              <a:rPr b="1" lang="en" sz="1650">
                <a:solidFill>
                  <a:srgbClr val="374151"/>
                </a:solidFill>
                <a:latin typeface="Times New Roman"/>
                <a:ea typeface="Times New Roman"/>
                <a:cs typeface="Times New Roman"/>
                <a:sym typeface="Times New Roman"/>
              </a:rPr>
              <a:t>User Feedback:</a:t>
            </a:r>
            <a:r>
              <a:rPr lang="en" sz="1650">
                <a:solidFill>
                  <a:srgbClr val="374151"/>
                </a:solidFill>
                <a:latin typeface="Times New Roman"/>
                <a:ea typeface="Times New Roman"/>
                <a:cs typeface="Times New Roman"/>
                <a:sym typeface="Times New Roman"/>
              </a:rPr>
              <a:t> Collect user feedback on the MVP to identify areas for improvement, potential bugs, and any additional features that could enhance the product.</a:t>
            </a:r>
            <a:endParaRPr sz="1650">
              <a:solidFill>
                <a:srgbClr val="374151"/>
              </a:solidFill>
              <a:latin typeface="Times New Roman"/>
              <a:ea typeface="Times New Roman"/>
              <a:cs typeface="Times New Roman"/>
              <a:sym typeface="Times New Roman"/>
            </a:endParaRPr>
          </a:p>
          <a:p>
            <a:pPr indent="-333375" lvl="0" marL="457200" rtl="0" algn="l">
              <a:lnSpc>
                <a:spcPct val="115000"/>
              </a:lnSpc>
              <a:spcBef>
                <a:spcPts val="0"/>
              </a:spcBef>
              <a:spcAft>
                <a:spcPts val="0"/>
              </a:spcAft>
              <a:buClr>
                <a:srgbClr val="374151"/>
              </a:buClr>
              <a:buSzPts val="1650"/>
              <a:buFont typeface="Times New Roman"/>
              <a:buChar char="-"/>
            </a:pPr>
            <a:r>
              <a:rPr b="1" lang="en" sz="1650">
                <a:solidFill>
                  <a:srgbClr val="374151"/>
                </a:solidFill>
                <a:latin typeface="Times New Roman"/>
                <a:ea typeface="Times New Roman"/>
                <a:cs typeface="Times New Roman"/>
                <a:sym typeface="Times New Roman"/>
              </a:rPr>
              <a:t>Iterative Improvement: </a:t>
            </a:r>
            <a:r>
              <a:rPr lang="en" sz="1650">
                <a:solidFill>
                  <a:srgbClr val="374151"/>
                </a:solidFill>
                <a:latin typeface="Times New Roman"/>
                <a:ea typeface="Times New Roman"/>
                <a:cs typeface="Times New Roman"/>
                <a:sym typeface="Times New Roman"/>
              </a:rPr>
              <a:t>Continuously update and improve the model based on user feedback, new data, and advancements in machine learning techniques. This will ensure the model stays relevant and effective in predicting rice leaf diseases.</a:t>
            </a:r>
            <a:endParaRPr sz="1650">
              <a:solidFill>
                <a:srgbClr val="374151"/>
              </a:solidFill>
              <a:latin typeface="Times New Roman"/>
              <a:ea typeface="Times New Roman"/>
              <a:cs typeface="Times New Roman"/>
              <a:sym typeface="Times New Roman"/>
            </a:endParaRPr>
          </a:p>
          <a:p>
            <a:pPr indent="0" lvl="0" marL="0" rtl="0" algn="l">
              <a:spcBef>
                <a:spcPts val="15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3ad01917a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3ad01917a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3ad01917ae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3ad01917ae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3ad01917ae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3ad01917ae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Data storage: </a:t>
            </a:r>
            <a:r>
              <a:rPr lang="en" sz="1200">
                <a:solidFill>
                  <a:srgbClr val="374151"/>
                </a:solidFill>
                <a:latin typeface="Times New Roman"/>
                <a:ea typeface="Times New Roman"/>
                <a:cs typeface="Times New Roman"/>
                <a:sym typeface="Times New Roman"/>
              </a:rPr>
              <a:t>Implement data management best practices, such as version control, data backup, and data retention policies to ensure data integrity and reliability.</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Genre/Geographic Expansion: If the rice leaf disease ML model product is successful in one region, consider expanding to other locations. Take into account language barriers, cultural differences, and varying disease prevalence in different regions. Optimize the model for each region by incorporating region-specific data and adapting to local agricultural practices.</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374151"/>
              </a:solidFill>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AutoNum type="arabicPeriod"/>
            </a:pPr>
            <a:r>
              <a:rPr lang="en" sz="1200">
                <a:solidFill>
                  <a:srgbClr val="D1D5DB"/>
                </a:solidFill>
                <a:highlight>
                  <a:srgbClr val="444654"/>
                </a:highlight>
                <a:latin typeface="Roboto"/>
                <a:ea typeface="Roboto"/>
                <a:cs typeface="Roboto"/>
                <a:sym typeface="Roboto"/>
              </a:rPr>
              <a:t>Data quality: The quality of your data is crucial for the accuracy and reliability of your deep learning model. Ensure that your data is clean, consistent, and representative of the problem you are trying to solve. This can involve measures such as data cleaning, preprocessing, and augmentation.</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AutoNum type="arabicPeriod"/>
            </a:pPr>
            <a:r>
              <a:rPr lang="en" sz="1200">
                <a:solidFill>
                  <a:srgbClr val="D1D5DB"/>
                </a:solidFill>
                <a:highlight>
                  <a:srgbClr val="444654"/>
                </a:highlight>
                <a:latin typeface="Roboto"/>
                <a:ea typeface="Roboto"/>
                <a:cs typeface="Roboto"/>
                <a:sym typeface="Roboto"/>
              </a:rPr>
              <a:t>Data diversity: In order to build a robust and generalizable deep learning model, it is important to have a diverse range of data that covers different variations and scenarios of the problem you are trying to solve. This can help avoid bias and overfitting in your model.</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AutoNum type="arabicPeriod"/>
            </a:pPr>
            <a:r>
              <a:rPr lang="en" sz="1200">
                <a:solidFill>
                  <a:srgbClr val="D1D5DB"/>
                </a:solidFill>
                <a:highlight>
                  <a:srgbClr val="444654"/>
                </a:highlight>
                <a:latin typeface="Roboto"/>
                <a:ea typeface="Roboto"/>
                <a:cs typeface="Roboto"/>
                <a:sym typeface="Roboto"/>
              </a:rPr>
              <a:t>Data labeling: Accurate and consistent data labeling is essential for the performance of your deep learning model. It is important to have a clear and standardized labeling process, as well as expert annotators who have a deep understanding of the problem and can provide high-quality annotations.</a:t>
            </a:r>
            <a:endParaRPr sz="1200">
              <a:solidFill>
                <a:srgbClr val="D1D5DB"/>
              </a:solidFill>
              <a:highlight>
                <a:srgbClr val="444654"/>
              </a:highlight>
              <a:latin typeface="Roboto"/>
              <a:ea typeface="Roboto"/>
              <a:cs typeface="Roboto"/>
              <a:sym typeface="Roboto"/>
            </a:endParaRPr>
          </a:p>
          <a:p>
            <a:pPr indent="-304800" lvl="0" marL="457200" rtl="0" algn="l">
              <a:lnSpc>
                <a:spcPct val="150000"/>
              </a:lnSpc>
              <a:spcBef>
                <a:spcPts val="0"/>
              </a:spcBef>
              <a:spcAft>
                <a:spcPts val="0"/>
              </a:spcAft>
              <a:buClr>
                <a:srgbClr val="374151"/>
              </a:buClr>
              <a:buSzPts val="1200"/>
              <a:buFont typeface="Times New Roman"/>
              <a:buAutoNum type="arabicPeriod"/>
            </a:pPr>
            <a:r>
              <a:rPr b="1" lang="en" sz="1200">
                <a:solidFill>
                  <a:srgbClr val="374151"/>
                </a:solidFill>
                <a:latin typeface="Times New Roman"/>
                <a:ea typeface="Times New Roman"/>
                <a:cs typeface="Times New Roman"/>
                <a:sym typeface="Times New Roman"/>
              </a:rPr>
              <a:t>Support and Maintenance: </a:t>
            </a:r>
            <a:r>
              <a:rPr lang="en" sz="1200">
                <a:solidFill>
                  <a:srgbClr val="374151"/>
                </a:solidFill>
                <a:latin typeface="Times New Roman"/>
                <a:ea typeface="Times New Roman"/>
                <a:cs typeface="Times New Roman"/>
                <a:sym typeface="Times New Roman"/>
              </a:rPr>
              <a:t>As the user base grows, so will the need for customer support and maintenance. Establish a reliable support system to assist users with any issues, and regularly update and maintain the platform to ensure its continued effectiveness.</a:t>
            </a:r>
            <a:endParaRPr sz="1200">
              <a:solidFill>
                <a:srgbClr val="D1D5DB"/>
              </a:solidFill>
              <a:highlight>
                <a:srgbClr val="444654"/>
              </a:highlight>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3ad01917ae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3ad01917ae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Data: </a:t>
            </a:r>
            <a:r>
              <a:rPr lang="en" sz="1600">
                <a:solidFill>
                  <a:srgbClr val="2A2A2A"/>
                </a:solidFill>
                <a:latin typeface="Times New Roman"/>
                <a:ea typeface="Times New Roman"/>
                <a:cs typeface="Times New Roman"/>
                <a:sym typeface="Times New Roman"/>
              </a:rPr>
              <a:t>Implement strong access controls, encryption, and secure data transmission methods to safeguard user information.</a:t>
            </a:r>
            <a:endParaRPr sz="1600">
              <a:solidFill>
                <a:srgbClr val="2A2A2A"/>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2A2A2A"/>
              </a:buClr>
              <a:buSzPts val="1600"/>
              <a:buFont typeface="Times New Roman"/>
              <a:buAutoNum type="arabicPeriod"/>
            </a:pPr>
            <a:r>
              <a:rPr lang="en" sz="1600">
                <a:solidFill>
                  <a:srgbClr val="2A2A2A"/>
                </a:solidFill>
                <a:latin typeface="Times New Roman"/>
                <a:ea typeface="Times New Roman"/>
                <a:cs typeface="Times New Roman"/>
                <a:sym typeface="Times New Roman"/>
              </a:rPr>
              <a:t>Transparency: Strive for transparency by explaining the model's workings, limitations, and assumptions. Consider using explainable AI techniques to provide insights into the model's decision-making process.</a:t>
            </a:r>
            <a:endParaRPr sz="1600">
              <a:solidFill>
                <a:srgbClr val="2A2A2A"/>
              </a:solidFill>
              <a:latin typeface="Times New Roman"/>
              <a:ea typeface="Times New Roman"/>
              <a:cs typeface="Times New Roman"/>
              <a:sym typeface="Times New Roman"/>
            </a:endParaRPr>
          </a:p>
          <a:p>
            <a:pPr indent="0" lvl="0" marL="0" rtl="0" algn="l">
              <a:lnSpc>
                <a:spcPct val="115000"/>
              </a:lnSpc>
              <a:spcBef>
                <a:spcPts val="1500"/>
              </a:spcBef>
              <a:spcAft>
                <a:spcPts val="0"/>
              </a:spcAft>
              <a:buNone/>
            </a:pPr>
            <a:r>
              <a:t/>
            </a:r>
            <a:endParaRPr sz="1200">
              <a:solidFill>
                <a:srgbClr val="374151"/>
              </a:solidFill>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Collaboration with Stakeholders: Engage with stakeholders, including farmers, agronomists, and agricultural researchers, to better understand their needs and concerns. Incorporate their input into the product's development to ensure it addresses real-world problems and respects local customs and practices.</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latin typeface="Roboto"/>
                <a:ea typeface="Roboto"/>
                <a:cs typeface="Roboto"/>
                <a:sym typeface="Roboto"/>
              </a:rPr>
              <a:t>By proactively addressing these ethical considerations, you can create a responsible and trustworthy rice leaf disease ML model product that benefits users while minimizing potential harm</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t/>
            </a:r>
            <a:endParaRPr sz="1200">
              <a:solidFill>
                <a:srgbClr val="374151"/>
              </a:solidFill>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AutoNum type="arabicPeriod"/>
            </a:pPr>
            <a:r>
              <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3ad01917a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3ad01917a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62aa9290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62aa9290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62aa9290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62aa9290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3ad01917a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3ad01917a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3a6d363dd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3a6d363dd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374151"/>
              </a:buClr>
              <a:buSzPts val="1600"/>
              <a:buFont typeface="Times New Roman"/>
              <a:buAutoNum type="arabicPeriod"/>
            </a:pPr>
            <a:r>
              <a:rPr b="1" lang="en" sz="1600">
                <a:solidFill>
                  <a:srgbClr val="374151"/>
                </a:solidFill>
                <a:latin typeface="Times New Roman"/>
                <a:ea typeface="Times New Roman"/>
                <a:cs typeface="Times New Roman"/>
                <a:sym typeface="Times New Roman"/>
              </a:rPr>
              <a:t>Who will buy the product:</a:t>
            </a:r>
            <a:endParaRPr b="1"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Target customers: Rice farmers and agricultural companies in regions where rice is a major crop</a:t>
            </a:r>
            <a:endParaRPr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Target markets: Countries such as China, India, Indonesia, Bangladesh, and Vietnam</a:t>
            </a:r>
            <a:endParaRPr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Additional target customers: Research institutions and companies involved in developing new treatments and management strategies for rice diseases</a:t>
            </a:r>
            <a:endParaRPr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Potential impact: Positive impact on global food security</a:t>
            </a:r>
            <a:endParaRPr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AutoNum type="arabicPeriod" startAt="2"/>
            </a:pPr>
            <a:r>
              <a:rPr b="1" lang="en" sz="1600">
                <a:solidFill>
                  <a:srgbClr val="374151"/>
                </a:solidFill>
                <a:latin typeface="Times New Roman"/>
                <a:ea typeface="Times New Roman"/>
                <a:cs typeface="Times New Roman"/>
                <a:sym typeface="Times New Roman"/>
              </a:rPr>
              <a:t>How we gain profits through the product:</a:t>
            </a:r>
            <a:endParaRPr b="1"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Charge subscription fee based on the number of crops and fields being monitored</a:t>
            </a:r>
            <a:endParaRPr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Offer different pricing tiers for small, medium, and large-scale farmers and companies</a:t>
            </a:r>
            <a:endParaRPr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Provide customer support and training based on the types of rice diseases detected on crops</a:t>
            </a:r>
            <a:endParaRPr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Enables farmers to take prompt action to prevent disease and reduce the need for harmful pesticides and chemical inputs</a:t>
            </a:r>
            <a:endParaRPr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Promotes sustainable and eco-friendly agricultural practices</a:t>
            </a:r>
            <a:endParaRPr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Possible future expansion to monitor all kinds of crops and plants, bringing significant value to agriculture and society as a whole.</a:t>
            </a:r>
            <a:endParaRPr b="1" sz="1600">
              <a:solidFill>
                <a:srgbClr val="2A2A2A"/>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3ad01917a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3ad01917a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3ad01917a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3ad01917a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374151"/>
              </a:buClr>
              <a:buSzPts val="1600"/>
              <a:buFont typeface="Times New Roman"/>
              <a:buAutoNum type="arabicPeriod"/>
            </a:pPr>
            <a:r>
              <a:rPr b="1" lang="en" sz="1600">
                <a:solidFill>
                  <a:srgbClr val="374151"/>
                </a:solidFill>
                <a:latin typeface="Times New Roman"/>
                <a:ea typeface="Times New Roman"/>
                <a:cs typeface="Times New Roman"/>
                <a:sym typeface="Times New Roman"/>
              </a:rPr>
              <a:t>Who will buy the product:</a:t>
            </a:r>
            <a:endParaRPr b="1"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Target customers: Rice farmers and agricultural companies in regions where rice is a major crop</a:t>
            </a:r>
            <a:endParaRPr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Target markets: Countries such as China, India, Indonesia, Bangladesh, and Vietnam</a:t>
            </a:r>
            <a:endParaRPr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Additional target customers: Research institutions and companies involved in developing new treatments and management strategies for rice diseases</a:t>
            </a:r>
            <a:endParaRPr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Potential impact: Positive impact on global food security</a:t>
            </a:r>
            <a:endParaRPr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AutoNum type="arabicPeriod" startAt="2"/>
            </a:pPr>
            <a:r>
              <a:rPr b="1" lang="en" sz="1600">
                <a:solidFill>
                  <a:srgbClr val="374151"/>
                </a:solidFill>
                <a:latin typeface="Times New Roman"/>
                <a:ea typeface="Times New Roman"/>
                <a:cs typeface="Times New Roman"/>
                <a:sym typeface="Times New Roman"/>
              </a:rPr>
              <a:t>How we gain profits through the product:</a:t>
            </a:r>
            <a:endParaRPr b="1"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Charge subscription fee based on the number of crops and fields being monitored</a:t>
            </a:r>
            <a:endParaRPr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Offer different pricing tiers for small, medium, and large-scale farmers and companies</a:t>
            </a:r>
            <a:endParaRPr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Provide customer support and training based on the types of rice diseases detected on crops</a:t>
            </a:r>
            <a:endParaRPr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Enables farmers to take prompt action to prevent disease and reduce the need for harmful pesticides and chemical inputs</a:t>
            </a:r>
            <a:endParaRPr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Promotes sustainable and eco-friendly agricultural practices</a:t>
            </a:r>
            <a:endParaRPr sz="1600">
              <a:solidFill>
                <a:srgbClr val="37415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374151"/>
              </a:buClr>
              <a:buSzPts val="1600"/>
              <a:buFont typeface="Times New Roman"/>
              <a:buChar char="●"/>
            </a:pPr>
            <a:r>
              <a:rPr lang="en" sz="1600">
                <a:solidFill>
                  <a:srgbClr val="374151"/>
                </a:solidFill>
                <a:latin typeface="Times New Roman"/>
                <a:ea typeface="Times New Roman"/>
                <a:cs typeface="Times New Roman"/>
                <a:sym typeface="Times New Roman"/>
              </a:rPr>
              <a:t>Possible future expansion to monitor all kinds of crops and plants, bringing significant value to agriculture and society as a whole.</a:t>
            </a:r>
            <a:endParaRPr b="1" sz="1600">
              <a:solidFill>
                <a:srgbClr val="2A2A2A"/>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62aa9290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62aa9290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3ad01917ae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3ad01917ae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huggingface.co/spaces/ziruili1020/Rice-Leaf-Disease-Detector" TargetMode="External"/><Relationship Id="rId4" Type="http://schemas.openxmlformats.org/officeDocument/2006/relationships/hyperlink" Target="https://huggingface.co/spaces/ziruili1020/Rice-Leaf-Disease-Detecto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12.jpg"/><Relationship Id="rId5"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Rice Leaf Disease Detection Tool Based on CNN Model</a:t>
            </a:r>
            <a:endParaRPr/>
          </a:p>
        </p:txBody>
      </p:sp>
      <p:sp>
        <p:nvSpPr>
          <p:cNvPr id="67" name="Google Shape;67;p13"/>
          <p:cNvSpPr txBox="1"/>
          <p:nvPr>
            <p:ph idx="1" type="subTitle"/>
          </p:nvPr>
        </p:nvSpPr>
        <p:spPr>
          <a:xfrm>
            <a:off x="2137225" y="2774175"/>
            <a:ext cx="4870500" cy="1122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Group 3</a:t>
            </a:r>
            <a:endParaRPr/>
          </a:p>
          <a:p>
            <a:pPr indent="0" lvl="0" marL="0" rtl="0" algn="ctr">
              <a:spcBef>
                <a:spcPts val="0"/>
              </a:spcBef>
              <a:spcAft>
                <a:spcPts val="0"/>
              </a:spcAft>
              <a:buNone/>
            </a:pPr>
            <a:r>
              <a:rPr lang="en"/>
              <a:t>Ray Li, Rittle Li, </a:t>
            </a:r>
            <a:r>
              <a:rPr lang="en"/>
              <a:t>Isabella Tian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Type Selection</a:t>
            </a:r>
            <a:endParaRPr/>
          </a:p>
        </p:txBody>
      </p:sp>
      <p:sp>
        <p:nvSpPr>
          <p:cNvPr id="137" name="Google Shape;137;p2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ResNet18 </a:t>
            </a:r>
            <a:endParaRPr/>
          </a:p>
        </p:txBody>
      </p:sp>
      <p:pic>
        <p:nvPicPr>
          <p:cNvPr id="138" name="Google Shape;138;p22"/>
          <p:cNvPicPr preferRelativeResize="0"/>
          <p:nvPr/>
        </p:nvPicPr>
        <p:blipFill>
          <a:blip r:embed="rId3">
            <a:alphaModFix/>
          </a:blip>
          <a:stretch>
            <a:fillRect/>
          </a:stretch>
        </p:blipFill>
        <p:spPr>
          <a:xfrm>
            <a:off x="523875" y="1782000"/>
            <a:ext cx="8096250" cy="2181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1747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 50</a:t>
            </a:r>
            <a:endParaRPr/>
          </a:p>
        </p:txBody>
      </p:sp>
      <p:sp>
        <p:nvSpPr>
          <p:cNvPr id="144" name="Google Shape;144;p2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5" name="Google Shape;145;p23"/>
          <p:cNvPicPr preferRelativeResize="0"/>
          <p:nvPr/>
        </p:nvPicPr>
        <p:blipFill>
          <a:blip r:embed="rId3">
            <a:alphaModFix/>
          </a:blip>
          <a:stretch>
            <a:fillRect/>
          </a:stretch>
        </p:blipFill>
        <p:spPr>
          <a:xfrm>
            <a:off x="0" y="660196"/>
            <a:ext cx="9144000" cy="4276108"/>
          </a:xfrm>
          <a:prstGeom prst="rect">
            <a:avLst/>
          </a:prstGeom>
          <a:noFill/>
          <a:ln>
            <a:noFill/>
          </a:ln>
        </p:spPr>
      </p:pic>
      <p:pic>
        <p:nvPicPr>
          <p:cNvPr id="146" name="Google Shape;146;p23"/>
          <p:cNvPicPr preferRelativeResize="0"/>
          <p:nvPr/>
        </p:nvPicPr>
        <p:blipFill>
          <a:blip r:embed="rId4">
            <a:alphaModFix/>
          </a:blip>
          <a:stretch>
            <a:fillRect/>
          </a:stretch>
        </p:blipFill>
        <p:spPr>
          <a:xfrm>
            <a:off x="0" y="141741"/>
            <a:ext cx="9144000" cy="50017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a:t>
            </a:r>
            <a:endParaRPr/>
          </a:p>
        </p:txBody>
      </p:sp>
      <p:sp>
        <p:nvSpPr>
          <p:cNvPr id="152" name="Google Shape;152;p24"/>
          <p:cNvSpPr txBox="1"/>
          <p:nvPr>
            <p:ph idx="1" type="body"/>
          </p:nvPr>
        </p:nvSpPr>
        <p:spPr>
          <a:xfrm>
            <a:off x="717075" y="1348200"/>
            <a:ext cx="2616000" cy="2447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solidFill>
                  <a:srgbClr val="2A2A2A"/>
                </a:solidFill>
                <a:highlight>
                  <a:srgbClr val="FFFFFF"/>
                </a:highlight>
                <a:latin typeface="Times New Roman"/>
                <a:ea typeface="Times New Roman"/>
                <a:cs typeface="Times New Roman"/>
                <a:sym typeface="Times New Roman"/>
              </a:rPr>
              <a:t>Train-test split:</a:t>
            </a:r>
            <a:endParaRPr b="1" sz="1800">
              <a:solidFill>
                <a:srgbClr val="2A2A2A"/>
              </a:solidFill>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800">
                <a:solidFill>
                  <a:srgbClr val="2A2A2A"/>
                </a:solidFill>
                <a:highlight>
                  <a:srgbClr val="FFFFFF"/>
                </a:highlight>
                <a:latin typeface="Times New Roman"/>
                <a:ea typeface="Times New Roman"/>
                <a:cs typeface="Times New Roman"/>
                <a:sym typeface="Times New Roman"/>
              </a:rPr>
              <a:t>test_size 18</a:t>
            </a:r>
            <a:endParaRPr sz="1800">
              <a:solidFill>
                <a:srgbClr val="2A2A2A"/>
              </a:solidFill>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800">
                <a:solidFill>
                  <a:srgbClr val="2A2A2A"/>
                </a:solidFill>
                <a:highlight>
                  <a:srgbClr val="FFFFFF"/>
                </a:highlight>
                <a:latin typeface="Times New Roman"/>
                <a:ea typeface="Times New Roman"/>
                <a:cs typeface="Times New Roman"/>
                <a:sym typeface="Times New Roman"/>
              </a:rPr>
              <a:t>vali</a:t>
            </a:r>
            <a:r>
              <a:rPr lang="en">
                <a:solidFill>
                  <a:srgbClr val="2A2A2A"/>
                </a:solidFill>
                <a:highlight>
                  <a:srgbClr val="FFFFFF"/>
                </a:highlight>
                <a:latin typeface="Times New Roman"/>
                <a:ea typeface="Times New Roman"/>
                <a:cs typeface="Times New Roman"/>
                <a:sym typeface="Times New Roman"/>
              </a:rPr>
              <a:t>d</a:t>
            </a:r>
            <a:r>
              <a:rPr lang="en" sz="1800">
                <a:solidFill>
                  <a:srgbClr val="2A2A2A"/>
                </a:solidFill>
                <a:highlight>
                  <a:srgbClr val="FFFFFF"/>
                </a:highlight>
                <a:latin typeface="Times New Roman"/>
                <a:ea typeface="Times New Roman"/>
                <a:cs typeface="Times New Roman"/>
                <a:sym typeface="Times New Roman"/>
              </a:rPr>
              <a:t>_size 18</a:t>
            </a:r>
            <a:endParaRPr sz="1800">
              <a:solidFill>
                <a:srgbClr val="2A2A2A"/>
              </a:solidFill>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800">
                <a:solidFill>
                  <a:srgbClr val="2A2A2A"/>
                </a:solidFill>
                <a:highlight>
                  <a:srgbClr val="FFFFFF"/>
                </a:highlight>
                <a:latin typeface="Times New Roman"/>
                <a:ea typeface="Times New Roman"/>
                <a:cs typeface="Times New Roman"/>
                <a:sym typeface="Times New Roman"/>
              </a:rPr>
              <a:t>train_size 84</a:t>
            </a:r>
            <a:endParaRPr sz="1800">
              <a:solidFill>
                <a:srgbClr val="2A2A2A"/>
              </a:solidFill>
              <a:latin typeface="Times New Roman"/>
              <a:ea typeface="Times New Roman"/>
              <a:cs typeface="Times New Roman"/>
              <a:sym typeface="Times New Roman"/>
            </a:endParaRPr>
          </a:p>
          <a:p>
            <a:pPr indent="0" lvl="0" marL="0" rtl="0" algn="l">
              <a:lnSpc>
                <a:spcPct val="100000"/>
              </a:lnSpc>
              <a:spcBef>
                <a:spcPts val="1200"/>
              </a:spcBef>
              <a:spcAft>
                <a:spcPts val="1200"/>
              </a:spcAft>
              <a:buNone/>
            </a:pPr>
            <a:r>
              <a:t/>
            </a:r>
            <a:endParaRPr/>
          </a:p>
        </p:txBody>
      </p:sp>
      <p:sp>
        <p:nvSpPr>
          <p:cNvPr id="153" name="Google Shape;153;p24"/>
          <p:cNvSpPr txBox="1"/>
          <p:nvPr/>
        </p:nvSpPr>
        <p:spPr>
          <a:xfrm>
            <a:off x="4783200" y="901650"/>
            <a:ext cx="3000000" cy="3778800"/>
          </a:xfrm>
          <a:prstGeom prst="rect">
            <a:avLst/>
          </a:prstGeom>
          <a:noFill/>
          <a:ln>
            <a:noFill/>
          </a:ln>
        </p:spPr>
        <p:txBody>
          <a:bodyPr anchorCtr="0" anchor="t" bIns="91425" lIns="91425" spcFirstLastPara="1" rIns="91425" wrap="square" tIns="91425">
            <a:spAutoFit/>
          </a:bodyPr>
          <a:lstStyle/>
          <a:p>
            <a:pPr indent="0" lvl="0" marL="0" rtl="0" algn="l">
              <a:spcBef>
                <a:spcPts val="1500"/>
              </a:spcBef>
              <a:spcAft>
                <a:spcPts val="0"/>
              </a:spcAft>
              <a:buNone/>
            </a:pPr>
            <a:r>
              <a:rPr b="1" lang="en" sz="1600">
                <a:solidFill>
                  <a:srgbClr val="2A2A2A"/>
                </a:solidFill>
                <a:latin typeface="Times New Roman"/>
                <a:ea typeface="Times New Roman"/>
                <a:cs typeface="Times New Roman"/>
                <a:sym typeface="Times New Roman"/>
              </a:rPr>
              <a:t>Transformer:</a:t>
            </a:r>
            <a:endParaRPr b="1" sz="1600">
              <a:solidFill>
                <a:srgbClr val="2A2A2A"/>
              </a:solidFill>
              <a:latin typeface="Times New Roman"/>
              <a:ea typeface="Times New Roman"/>
              <a:cs typeface="Times New Roman"/>
              <a:sym typeface="Times New Roman"/>
            </a:endParaRPr>
          </a:p>
          <a:p>
            <a:pPr indent="0" lvl="0" marL="0" rtl="0" algn="l">
              <a:spcBef>
                <a:spcPts val="1500"/>
              </a:spcBef>
              <a:spcAft>
                <a:spcPts val="0"/>
              </a:spcAft>
              <a:buNone/>
            </a:pPr>
            <a:r>
              <a:rPr lang="en" sz="1600">
                <a:solidFill>
                  <a:srgbClr val="2A2A2A"/>
                </a:solidFill>
                <a:latin typeface="Times New Roman"/>
                <a:ea typeface="Times New Roman"/>
                <a:cs typeface="Times New Roman"/>
                <a:sym typeface="Times New Roman"/>
              </a:rPr>
              <a:t>.RandomEqualize() </a:t>
            </a:r>
            <a:endParaRPr sz="1600">
              <a:solidFill>
                <a:srgbClr val="2A2A2A"/>
              </a:solidFill>
              <a:latin typeface="Times New Roman"/>
              <a:ea typeface="Times New Roman"/>
              <a:cs typeface="Times New Roman"/>
              <a:sym typeface="Times New Roman"/>
            </a:endParaRPr>
          </a:p>
          <a:p>
            <a:pPr indent="0" lvl="0" marL="0" rtl="0" algn="l">
              <a:spcBef>
                <a:spcPts val="1500"/>
              </a:spcBef>
              <a:spcAft>
                <a:spcPts val="0"/>
              </a:spcAft>
              <a:buNone/>
            </a:pPr>
            <a:r>
              <a:rPr lang="en" sz="1600">
                <a:solidFill>
                  <a:srgbClr val="2A2A2A"/>
                </a:solidFill>
                <a:latin typeface="Times New Roman"/>
                <a:ea typeface="Times New Roman"/>
                <a:cs typeface="Times New Roman"/>
                <a:sym typeface="Times New Roman"/>
              </a:rPr>
              <a:t>.RandomPerspective()</a:t>
            </a:r>
            <a:endParaRPr sz="1600">
              <a:solidFill>
                <a:srgbClr val="2A2A2A"/>
              </a:solidFill>
              <a:latin typeface="Times New Roman"/>
              <a:ea typeface="Times New Roman"/>
              <a:cs typeface="Times New Roman"/>
              <a:sym typeface="Times New Roman"/>
            </a:endParaRPr>
          </a:p>
          <a:p>
            <a:pPr indent="0" lvl="0" marL="0" rtl="0" algn="l">
              <a:spcBef>
                <a:spcPts val="1500"/>
              </a:spcBef>
              <a:spcAft>
                <a:spcPts val="0"/>
              </a:spcAft>
              <a:buNone/>
            </a:pPr>
            <a:r>
              <a:rPr lang="en" sz="1600">
                <a:solidFill>
                  <a:srgbClr val="2A2A2A"/>
                </a:solidFill>
                <a:latin typeface="Times New Roman"/>
                <a:ea typeface="Times New Roman"/>
                <a:cs typeface="Times New Roman"/>
                <a:sym typeface="Times New Roman"/>
              </a:rPr>
              <a:t>.RandomPosterize(4)</a:t>
            </a:r>
            <a:endParaRPr sz="1600">
              <a:solidFill>
                <a:srgbClr val="2A2A2A"/>
              </a:solidFill>
              <a:latin typeface="Times New Roman"/>
              <a:ea typeface="Times New Roman"/>
              <a:cs typeface="Times New Roman"/>
              <a:sym typeface="Times New Roman"/>
            </a:endParaRPr>
          </a:p>
          <a:p>
            <a:pPr indent="0" lvl="0" marL="0" rtl="0" algn="l">
              <a:spcBef>
                <a:spcPts val="1500"/>
              </a:spcBef>
              <a:spcAft>
                <a:spcPts val="0"/>
              </a:spcAft>
              <a:buNone/>
            </a:pPr>
            <a:r>
              <a:rPr lang="en" sz="1600">
                <a:solidFill>
                  <a:srgbClr val="2A2A2A"/>
                </a:solidFill>
                <a:latin typeface="Times New Roman"/>
                <a:ea typeface="Times New Roman"/>
                <a:cs typeface="Times New Roman"/>
                <a:sym typeface="Times New Roman"/>
              </a:rPr>
              <a:t>.RandomAdjustSharpness(2)</a:t>
            </a:r>
            <a:endParaRPr sz="1600">
              <a:solidFill>
                <a:srgbClr val="2A2A2A"/>
              </a:solidFill>
              <a:latin typeface="Times New Roman"/>
              <a:ea typeface="Times New Roman"/>
              <a:cs typeface="Times New Roman"/>
              <a:sym typeface="Times New Roman"/>
            </a:endParaRPr>
          </a:p>
          <a:p>
            <a:pPr indent="0" lvl="0" marL="0" rtl="0" algn="l">
              <a:spcBef>
                <a:spcPts val="1500"/>
              </a:spcBef>
              <a:spcAft>
                <a:spcPts val="0"/>
              </a:spcAft>
              <a:buNone/>
            </a:pPr>
            <a:r>
              <a:rPr lang="en" sz="1600">
                <a:solidFill>
                  <a:srgbClr val="2A2A2A"/>
                </a:solidFill>
                <a:latin typeface="Times New Roman"/>
                <a:ea typeface="Times New Roman"/>
                <a:cs typeface="Times New Roman"/>
                <a:sym typeface="Times New Roman"/>
              </a:rPr>
              <a:t>.RandomHorizontalFlip()</a:t>
            </a:r>
            <a:endParaRPr sz="1600">
              <a:solidFill>
                <a:srgbClr val="2A2A2A"/>
              </a:solidFill>
              <a:latin typeface="Times New Roman"/>
              <a:ea typeface="Times New Roman"/>
              <a:cs typeface="Times New Roman"/>
              <a:sym typeface="Times New Roman"/>
            </a:endParaRPr>
          </a:p>
          <a:p>
            <a:pPr indent="0" lvl="0" marL="0" rtl="0" algn="l">
              <a:spcBef>
                <a:spcPts val="1500"/>
              </a:spcBef>
              <a:spcAft>
                <a:spcPts val="0"/>
              </a:spcAft>
              <a:buNone/>
            </a:pPr>
            <a:r>
              <a:rPr lang="en" sz="1600">
                <a:solidFill>
                  <a:srgbClr val="2A2A2A"/>
                </a:solidFill>
                <a:latin typeface="Times New Roman"/>
                <a:ea typeface="Times New Roman"/>
                <a:cs typeface="Times New Roman"/>
                <a:sym typeface="Times New Roman"/>
              </a:rPr>
              <a:t>.RandomAutocontrast()</a:t>
            </a:r>
            <a:endParaRPr sz="1600">
              <a:solidFill>
                <a:srgbClr val="2A2A2A"/>
              </a:solidFill>
              <a:latin typeface="Times New Roman"/>
              <a:ea typeface="Times New Roman"/>
              <a:cs typeface="Times New Roman"/>
              <a:sym typeface="Times New Roman"/>
            </a:endParaRPr>
          </a:p>
          <a:p>
            <a:pPr indent="0" lvl="0" marL="0" rtl="0" algn="l">
              <a:spcBef>
                <a:spcPts val="1500"/>
              </a:spcBef>
              <a:spcAft>
                <a:spcPts val="0"/>
              </a:spcAft>
              <a:buNone/>
            </a:pPr>
            <a:r>
              <a:rPr lang="en" sz="1600">
                <a:solidFill>
                  <a:srgbClr val="2A2A2A"/>
                </a:solidFill>
                <a:latin typeface="Times New Roman"/>
                <a:ea typeface="Times New Roman"/>
                <a:cs typeface="Times New Roman"/>
                <a:sym typeface="Times New Roman"/>
              </a:rPr>
              <a:t>.RandAugment()</a:t>
            </a:r>
            <a:endParaRPr sz="1600">
              <a:solidFill>
                <a:srgbClr val="2A2A2A"/>
              </a:solidFill>
              <a:latin typeface="Times New Roman"/>
              <a:ea typeface="Times New Roman"/>
              <a:cs typeface="Times New Roman"/>
              <a:sym typeface="Times New Roman"/>
            </a:endParaRPr>
          </a:p>
          <a:p>
            <a:pPr indent="0" lvl="0" marL="0" rtl="0" algn="l">
              <a:spcBef>
                <a:spcPts val="0"/>
              </a:spcBef>
              <a:spcAft>
                <a:spcPts val="1200"/>
              </a:spcAft>
              <a:buNone/>
            </a:pPr>
            <a:r>
              <a:t/>
            </a:r>
            <a:endParaRPr sz="1800">
              <a:solidFill>
                <a:srgbClr val="2A2A2A"/>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248675" y="1273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Performance</a:t>
            </a:r>
            <a:endParaRPr/>
          </a:p>
        </p:txBody>
      </p:sp>
      <p:sp>
        <p:nvSpPr>
          <p:cNvPr id="159" name="Google Shape;159;p2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rgbClr val="2A2A2A"/>
              </a:solidFill>
              <a:latin typeface="Times New Roman"/>
              <a:ea typeface="Times New Roman"/>
              <a:cs typeface="Times New Roman"/>
              <a:sym typeface="Times New Roman"/>
            </a:endParaRPr>
          </a:p>
        </p:txBody>
      </p:sp>
      <p:pic>
        <p:nvPicPr>
          <p:cNvPr id="160" name="Google Shape;160;p25"/>
          <p:cNvPicPr preferRelativeResize="0"/>
          <p:nvPr/>
        </p:nvPicPr>
        <p:blipFill>
          <a:blip r:embed="rId3">
            <a:alphaModFix/>
          </a:blip>
          <a:stretch>
            <a:fillRect/>
          </a:stretch>
        </p:blipFill>
        <p:spPr>
          <a:xfrm>
            <a:off x="4357625" y="730800"/>
            <a:ext cx="4076000" cy="4165800"/>
          </a:xfrm>
          <a:prstGeom prst="rect">
            <a:avLst/>
          </a:prstGeom>
          <a:noFill/>
          <a:ln>
            <a:noFill/>
          </a:ln>
        </p:spPr>
      </p:pic>
      <p:pic>
        <p:nvPicPr>
          <p:cNvPr id="161" name="Google Shape;161;p25"/>
          <p:cNvPicPr preferRelativeResize="0"/>
          <p:nvPr/>
        </p:nvPicPr>
        <p:blipFill>
          <a:blip r:embed="rId4">
            <a:alphaModFix/>
          </a:blip>
          <a:stretch>
            <a:fillRect/>
          </a:stretch>
        </p:blipFill>
        <p:spPr>
          <a:xfrm>
            <a:off x="597150" y="685050"/>
            <a:ext cx="3760475" cy="4257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MVP Demo</a:t>
            </a:r>
            <a:endParaRPr/>
          </a:p>
        </p:txBody>
      </p:sp>
      <p:sp>
        <p:nvSpPr>
          <p:cNvPr id="167" name="Google Shape;167;p2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Times New Roman"/>
              <a:buChar char="●"/>
            </a:pPr>
            <a:r>
              <a:rPr b="1" lang="en" u="sng">
                <a:solidFill>
                  <a:schemeClr val="hlink"/>
                </a:solidFill>
                <a:latin typeface="Times New Roman"/>
                <a:ea typeface="Times New Roman"/>
                <a:cs typeface="Times New Roman"/>
                <a:sym typeface="Times New Roman"/>
                <a:hlinkClick r:id="rId3"/>
              </a:rPr>
              <a:t>https://huggingface.co/spaces/ziruili1020/Rice-Leaf-Disease-Detector</a:t>
            </a:r>
            <a:r>
              <a:rPr b="1" lang="en" u="sng">
                <a:solidFill>
                  <a:schemeClr val="hlink"/>
                </a:solidFill>
                <a:latin typeface="Times New Roman"/>
                <a:ea typeface="Times New Roman"/>
                <a:cs typeface="Times New Roman"/>
                <a:sym typeface="Times New Roman"/>
                <a:hlinkClick r:id="rId4"/>
              </a:rPr>
              <a:t> </a:t>
            </a:r>
            <a:endParaRPr b="1">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2888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MVP Architecture</a:t>
            </a:r>
            <a:endParaRPr/>
          </a:p>
        </p:txBody>
      </p:sp>
      <p:pic>
        <p:nvPicPr>
          <p:cNvPr id="173" name="Google Shape;173;p27"/>
          <p:cNvPicPr preferRelativeResize="0"/>
          <p:nvPr/>
        </p:nvPicPr>
        <p:blipFill>
          <a:blip r:embed="rId3">
            <a:alphaModFix/>
          </a:blip>
          <a:stretch>
            <a:fillRect/>
          </a:stretch>
        </p:blipFill>
        <p:spPr>
          <a:xfrm>
            <a:off x="1194550" y="996275"/>
            <a:ext cx="6015917" cy="38424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2888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MVP Architecture(continued)</a:t>
            </a:r>
            <a:endParaRPr/>
          </a:p>
        </p:txBody>
      </p:sp>
      <p:sp>
        <p:nvSpPr>
          <p:cNvPr id="179" name="Google Shape;179;p28"/>
          <p:cNvSpPr txBox="1"/>
          <p:nvPr/>
        </p:nvSpPr>
        <p:spPr>
          <a:xfrm>
            <a:off x="311700" y="1191225"/>
            <a:ext cx="7971300" cy="3078300"/>
          </a:xfrm>
          <a:prstGeom prst="rect">
            <a:avLst/>
          </a:prstGeom>
          <a:noFill/>
          <a:ln>
            <a:noFill/>
          </a:ln>
        </p:spPr>
        <p:txBody>
          <a:bodyPr anchorCtr="0" anchor="t" bIns="91425" lIns="91425" spcFirstLastPara="1" rIns="91425" wrap="square" tIns="91425">
            <a:spAutoFit/>
          </a:bodyPr>
          <a:lstStyle/>
          <a:p>
            <a:pPr indent="0" lvl="0" marL="0" rtl="0" algn="l">
              <a:lnSpc>
                <a:spcPct val="175000"/>
              </a:lnSpc>
              <a:spcBef>
                <a:spcPts val="1500"/>
              </a:spcBef>
              <a:spcAft>
                <a:spcPts val="0"/>
              </a:spcAft>
              <a:buNone/>
            </a:pPr>
            <a:r>
              <a:rPr lang="en" sz="1800">
                <a:latin typeface="Times New Roman"/>
                <a:ea typeface="Times New Roman"/>
                <a:cs typeface="Times New Roman"/>
                <a:sym typeface="Times New Roman"/>
              </a:rPr>
              <a:t>The MVP architecture should focus on the </a:t>
            </a:r>
            <a:r>
              <a:rPr b="1" lang="en" sz="1800">
                <a:latin typeface="Times New Roman"/>
                <a:ea typeface="Times New Roman"/>
                <a:cs typeface="Times New Roman"/>
                <a:sym typeface="Times New Roman"/>
              </a:rPr>
              <a:t>core functionality </a:t>
            </a:r>
            <a:r>
              <a:rPr lang="en" sz="1800">
                <a:latin typeface="Times New Roman"/>
                <a:ea typeface="Times New Roman"/>
                <a:cs typeface="Times New Roman"/>
                <a:sym typeface="Times New Roman"/>
              </a:rPr>
              <a:t>of disease prediction while </a:t>
            </a:r>
            <a:r>
              <a:rPr b="1" lang="en" sz="1800">
                <a:latin typeface="Times New Roman"/>
                <a:ea typeface="Times New Roman"/>
                <a:cs typeface="Times New Roman"/>
                <a:sym typeface="Times New Roman"/>
              </a:rPr>
              <a:t>minimizing complexity. </a:t>
            </a:r>
            <a:r>
              <a:rPr lang="en" sz="1800">
                <a:latin typeface="Times New Roman"/>
                <a:ea typeface="Times New Roman"/>
                <a:cs typeface="Times New Roman"/>
                <a:sym typeface="Times New Roman"/>
              </a:rPr>
              <a:t>Once the MVP is tested and validated, you can build upon it by adding advanced features such as localization of disease spots, integration with farming management systems, or expanding to predict other types of crop diseases.</a:t>
            </a:r>
            <a:endParaRPr sz="1800">
              <a:latin typeface="Times New Roman"/>
              <a:ea typeface="Times New Roman"/>
              <a:cs typeface="Times New Roman"/>
              <a:sym typeface="Times New Roman"/>
            </a:endParaRPr>
          </a:p>
          <a:p>
            <a:pPr indent="0" lvl="0" marL="457200" rtl="0" algn="l">
              <a:lnSpc>
                <a:spcPct val="115000"/>
              </a:lnSpc>
              <a:spcBef>
                <a:spcPts val="1500"/>
              </a:spcBef>
              <a:spcAft>
                <a:spcPts val="1500"/>
              </a:spcAft>
              <a:buNone/>
            </a:pPr>
            <a:r>
              <a:t/>
            </a:r>
            <a:endParaRPr sz="1800">
              <a:solidFill>
                <a:srgbClr val="37415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311700" y="2888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Production Architecture</a:t>
            </a:r>
            <a:endParaRPr/>
          </a:p>
        </p:txBody>
      </p:sp>
      <p:pic>
        <p:nvPicPr>
          <p:cNvPr id="185" name="Google Shape;185;p29"/>
          <p:cNvPicPr preferRelativeResize="0"/>
          <p:nvPr/>
        </p:nvPicPr>
        <p:blipFill>
          <a:blip r:embed="rId3">
            <a:alphaModFix/>
          </a:blip>
          <a:stretch>
            <a:fillRect/>
          </a:stretch>
        </p:blipFill>
        <p:spPr>
          <a:xfrm>
            <a:off x="1978950" y="913350"/>
            <a:ext cx="5069549" cy="40060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a:t>
            </a:r>
            <a:r>
              <a:rPr lang="en"/>
              <a:t>Considerations…</a:t>
            </a:r>
            <a:endParaRPr/>
          </a:p>
        </p:txBody>
      </p:sp>
      <p:sp>
        <p:nvSpPr>
          <p:cNvPr id="191" name="Google Shape;191;p30"/>
          <p:cNvSpPr txBox="1"/>
          <p:nvPr>
            <p:ph idx="1" type="body"/>
          </p:nvPr>
        </p:nvSpPr>
        <p:spPr>
          <a:xfrm>
            <a:off x="266875" y="1152425"/>
            <a:ext cx="8520600" cy="3653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500"/>
              </a:spcBef>
              <a:spcAft>
                <a:spcPts val="0"/>
              </a:spcAft>
              <a:buClr>
                <a:srgbClr val="374151"/>
              </a:buClr>
              <a:buSzPts val="1400"/>
              <a:buFont typeface="Roboto"/>
              <a:buAutoNum type="arabicPeriod"/>
            </a:pPr>
            <a:r>
              <a:rPr b="1" lang="en" sz="1400">
                <a:solidFill>
                  <a:srgbClr val="374151"/>
                </a:solidFill>
                <a:latin typeface="Times New Roman"/>
                <a:ea typeface="Times New Roman"/>
                <a:cs typeface="Times New Roman"/>
                <a:sym typeface="Times New Roman"/>
              </a:rPr>
              <a:t>Infrastructure and Performance</a:t>
            </a:r>
            <a:r>
              <a:rPr lang="en" sz="1400">
                <a:solidFill>
                  <a:srgbClr val="374151"/>
                </a:solidFill>
                <a:latin typeface="Times New Roman"/>
                <a:ea typeface="Times New Roman"/>
                <a:cs typeface="Times New Roman"/>
                <a:sym typeface="Times New Roman"/>
              </a:rPr>
              <a:t>: As the number of users and requests increases, the backend infrastructure should be able to handle the growing load. Optimize the machine learning model for speed and efficiency.</a:t>
            </a:r>
            <a:endParaRPr sz="1400">
              <a:solidFill>
                <a:srgbClr val="37415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374151"/>
              </a:buClr>
              <a:buSzPts val="1400"/>
              <a:buFont typeface="Times New Roman"/>
              <a:buAutoNum type="arabicPeriod"/>
            </a:pPr>
            <a:r>
              <a:rPr b="1" lang="en" sz="1400">
                <a:solidFill>
                  <a:srgbClr val="374151"/>
                </a:solidFill>
                <a:latin typeface="Times New Roman"/>
                <a:ea typeface="Times New Roman"/>
                <a:cs typeface="Times New Roman"/>
                <a:sym typeface="Times New Roman"/>
              </a:rPr>
              <a:t>Data Storage and Management</a:t>
            </a:r>
            <a:r>
              <a:rPr lang="en" sz="1400">
                <a:solidFill>
                  <a:srgbClr val="374151"/>
                </a:solidFill>
                <a:latin typeface="Times New Roman"/>
                <a:ea typeface="Times New Roman"/>
                <a:cs typeface="Times New Roman"/>
                <a:sym typeface="Times New Roman"/>
              </a:rPr>
              <a:t>: As more users contribute data, the storage and management of the dataset become critical. Adopt scalable and cost-effective data storage solutions like DVC. </a:t>
            </a:r>
            <a:endParaRPr sz="1400">
              <a:solidFill>
                <a:srgbClr val="37415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374151"/>
              </a:buClr>
              <a:buSzPts val="1400"/>
              <a:buFont typeface="Times New Roman"/>
              <a:buAutoNum type="arabicPeriod"/>
            </a:pPr>
            <a:r>
              <a:rPr b="1" lang="en" sz="1400">
                <a:solidFill>
                  <a:srgbClr val="374151"/>
                </a:solidFill>
                <a:latin typeface="Times New Roman"/>
                <a:ea typeface="Times New Roman"/>
                <a:cs typeface="Times New Roman"/>
                <a:sym typeface="Times New Roman"/>
              </a:rPr>
              <a:t>Data Collection and Labeling: </a:t>
            </a:r>
            <a:r>
              <a:rPr lang="en" sz="1400">
                <a:solidFill>
                  <a:srgbClr val="374151"/>
                </a:solidFill>
                <a:latin typeface="Times New Roman"/>
                <a:ea typeface="Times New Roman"/>
                <a:cs typeface="Times New Roman"/>
                <a:sym typeface="Times New Roman"/>
              </a:rPr>
              <a:t>As</a:t>
            </a:r>
            <a:r>
              <a:rPr b="1" lang="en" sz="1400">
                <a:solidFill>
                  <a:srgbClr val="374151"/>
                </a:solidFill>
                <a:latin typeface="Times New Roman"/>
                <a:ea typeface="Times New Roman"/>
                <a:cs typeface="Times New Roman"/>
                <a:sym typeface="Times New Roman"/>
              </a:rPr>
              <a:t> </a:t>
            </a:r>
            <a:r>
              <a:rPr lang="en" sz="1400">
                <a:solidFill>
                  <a:srgbClr val="374151"/>
                </a:solidFill>
                <a:latin typeface="Times New Roman"/>
                <a:ea typeface="Times New Roman"/>
                <a:cs typeface="Times New Roman"/>
                <a:sym typeface="Times New Roman"/>
              </a:rPr>
              <a:t>we collect more data, we need to keep the data quality to ensure the model accuracy. Also, data labeling is expensive and needs domain expertise.</a:t>
            </a:r>
            <a:endParaRPr b="1" sz="1400">
              <a:solidFill>
                <a:srgbClr val="37415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374151"/>
              </a:buClr>
              <a:buSzPts val="1400"/>
              <a:buFont typeface="Times New Roman"/>
              <a:buAutoNum type="arabicPeriod"/>
            </a:pPr>
            <a:r>
              <a:rPr b="1" lang="en" sz="1400">
                <a:solidFill>
                  <a:srgbClr val="374151"/>
                </a:solidFill>
                <a:latin typeface="Times New Roman"/>
                <a:ea typeface="Times New Roman"/>
                <a:cs typeface="Times New Roman"/>
                <a:sym typeface="Times New Roman"/>
              </a:rPr>
              <a:t>Extensibility and Modularity: </a:t>
            </a:r>
            <a:r>
              <a:rPr lang="en" sz="1400">
                <a:solidFill>
                  <a:srgbClr val="374151"/>
                </a:solidFill>
                <a:latin typeface="Times New Roman"/>
                <a:ea typeface="Times New Roman"/>
                <a:cs typeface="Times New Roman"/>
                <a:sym typeface="Times New Roman"/>
              </a:rPr>
              <a:t>As the product evolves, we expect our product can be used in more sort of plants. More features and more high-quality data may be needed.</a:t>
            </a:r>
            <a:endParaRPr sz="1400">
              <a:solidFill>
                <a:srgbClr val="37415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374151"/>
              </a:buClr>
              <a:buSzPts val="1400"/>
              <a:buFont typeface="Times New Roman"/>
              <a:buAutoNum type="arabicPeriod"/>
            </a:pPr>
            <a:r>
              <a:rPr b="1" lang="en" sz="1400">
                <a:solidFill>
                  <a:srgbClr val="374151"/>
                </a:solidFill>
                <a:latin typeface="Times New Roman"/>
                <a:ea typeface="Times New Roman"/>
                <a:cs typeface="Times New Roman"/>
                <a:sym typeface="Times New Roman"/>
              </a:rPr>
              <a:t>Monitoring and Analytics:</a:t>
            </a:r>
            <a:r>
              <a:rPr lang="en" sz="1400">
                <a:solidFill>
                  <a:srgbClr val="374151"/>
                </a:solidFill>
                <a:latin typeface="Times New Roman"/>
                <a:ea typeface="Times New Roman"/>
                <a:cs typeface="Times New Roman"/>
                <a:sym typeface="Times New Roman"/>
              </a:rPr>
              <a:t> Implement monitoring and analytics tools to track system performance, user engagement, and other relevant metrics. These insights can inform decision-making and help identify areas for improvement or potential bottlenecks that need to be addressed.</a:t>
            </a:r>
            <a:endParaRPr sz="1400">
              <a:solidFill>
                <a:srgbClr val="374151"/>
              </a:solidFill>
              <a:latin typeface="Times New Roman"/>
              <a:ea typeface="Times New Roman"/>
              <a:cs typeface="Times New Roman"/>
              <a:sym typeface="Times New Roman"/>
            </a:endParaRPr>
          </a:p>
          <a:p>
            <a:pPr indent="0" lvl="0" marL="0" rtl="0" algn="l">
              <a:lnSpc>
                <a:spcPct val="150000"/>
              </a:lnSpc>
              <a:spcBef>
                <a:spcPts val="1500"/>
              </a:spcBef>
              <a:spcAft>
                <a:spcPts val="0"/>
              </a:spcAft>
              <a:buNone/>
            </a:pPr>
            <a:r>
              <a:t/>
            </a:r>
            <a:endParaRPr sz="1400">
              <a:solidFill>
                <a:srgbClr val="374151"/>
              </a:solidFill>
              <a:latin typeface="Times New Roman"/>
              <a:ea typeface="Times New Roman"/>
              <a:cs typeface="Times New Roman"/>
              <a:sym typeface="Times New Roman"/>
            </a:endParaRPr>
          </a:p>
          <a:p>
            <a:pPr indent="0" lvl="0" marL="0" rtl="0" algn="l">
              <a:spcBef>
                <a:spcPts val="1500"/>
              </a:spcBef>
              <a:spcAft>
                <a:spcPts val="1200"/>
              </a:spcAft>
              <a:buNone/>
            </a:pPr>
            <a:r>
              <a:t/>
            </a:r>
            <a:endParaRPr sz="14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Considerations…(Continued)</a:t>
            </a:r>
            <a:endParaRPr/>
          </a:p>
        </p:txBody>
      </p:sp>
      <p:sp>
        <p:nvSpPr>
          <p:cNvPr id="197" name="Google Shape;197;p3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30200" lvl="0" marL="457200" rtl="0" algn="l">
              <a:spcBef>
                <a:spcPts val="1500"/>
              </a:spcBef>
              <a:spcAft>
                <a:spcPts val="0"/>
              </a:spcAft>
              <a:buClr>
                <a:srgbClr val="2A2A2A"/>
              </a:buClr>
              <a:buSzPts val="1600"/>
              <a:buFont typeface="Times New Roman"/>
              <a:buChar char="-"/>
            </a:pPr>
            <a:r>
              <a:rPr b="1" lang="en" sz="1600" u="sng">
                <a:solidFill>
                  <a:srgbClr val="2A2A2A"/>
                </a:solidFill>
                <a:latin typeface="Times New Roman"/>
                <a:ea typeface="Times New Roman"/>
                <a:cs typeface="Times New Roman"/>
                <a:sym typeface="Times New Roman"/>
              </a:rPr>
              <a:t>Ethics &amp; Governance</a:t>
            </a:r>
            <a:endParaRPr b="1" sz="1600" u="sng">
              <a:solidFill>
                <a:srgbClr val="2A2A2A"/>
              </a:solidFill>
              <a:latin typeface="Times New Roman"/>
              <a:ea typeface="Times New Roman"/>
              <a:cs typeface="Times New Roman"/>
              <a:sym typeface="Times New Roman"/>
            </a:endParaRPr>
          </a:p>
          <a:p>
            <a:pPr indent="-330200" lvl="0" marL="457200" rtl="0" algn="l">
              <a:spcBef>
                <a:spcPts val="0"/>
              </a:spcBef>
              <a:spcAft>
                <a:spcPts val="0"/>
              </a:spcAft>
              <a:buClr>
                <a:srgbClr val="2A2A2A"/>
              </a:buClr>
              <a:buSzPts val="1600"/>
              <a:buFont typeface="Times New Roman"/>
              <a:buChar char="-"/>
            </a:pPr>
            <a:r>
              <a:rPr b="1" lang="en" sz="1600">
                <a:solidFill>
                  <a:srgbClr val="2A2A2A"/>
                </a:solidFill>
                <a:latin typeface="Times New Roman"/>
                <a:ea typeface="Times New Roman"/>
                <a:cs typeface="Times New Roman"/>
                <a:sym typeface="Times New Roman"/>
              </a:rPr>
              <a:t>Data Privacy and Security:</a:t>
            </a:r>
            <a:r>
              <a:rPr lang="en" sz="1600">
                <a:solidFill>
                  <a:srgbClr val="2A2A2A"/>
                </a:solidFill>
                <a:latin typeface="Times New Roman"/>
                <a:ea typeface="Times New Roman"/>
                <a:cs typeface="Times New Roman"/>
                <a:sym typeface="Times New Roman"/>
              </a:rPr>
              <a:t> Ensuring user data is protected and treated with care is crucial. Obtain explicit user consent before collecting data and comply with relevant data privacy regulations (such as GDPR or CCPA). </a:t>
            </a:r>
            <a:endParaRPr sz="1600">
              <a:solidFill>
                <a:srgbClr val="2A2A2A"/>
              </a:solidFill>
              <a:latin typeface="Times New Roman"/>
              <a:ea typeface="Times New Roman"/>
              <a:cs typeface="Times New Roman"/>
              <a:sym typeface="Times New Roman"/>
            </a:endParaRPr>
          </a:p>
          <a:p>
            <a:pPr indent="-330200" lvl="0" marL="457200" rtl="0" algn="l">
              <a:spcBef>
                <a:spcPts val="0"/>
              </a:spcBef>
              <a:spcAft>
                <a:spcPts val="0"/>
              </a:spcAft>
              <a:buClr>
                <a:srgbClr val="2A2A2A"/>
              </a:buClr>
              <a:buSzPts val="1600"/>
              <a:buFont typeface="Times New Roman"/>
              <a:buChar char="-"/>
            </a:pPr>
            <a:r>
              <a:rPr b="1" lang="en" sz="1600">
                <a:solidFill>
                  <a:srgbClr val="2A2A2A"/>
                </a:solidFill>
                <a:latin typeface="Times New Roman"/>
                <a:ea typeface="Times New Roman"/>
                <a:cs typeface="Times New Roman"/>
                <a:sym typeface="Times New Roman"/>
              </a:rPr>
              <a:t>Transparency and Explainability: </a:t>
            </a:r>
            <a:r>
              <a:rPr lang="en" sz="1600">
                <a:solidFill>
                  <a:srgbClr val="2A2A2A"/>
                </a:solidFill>
                <a:latin typeface="Times New Roman"/>
                <a:ea typeface="Times New Roman"/>
                <a:cs typeface="Times New Roman"/>
                <a:sym typeface="Times New Roman"/>
              </a:rPr>
              <a:t>Users may be concerned about the "black box" nature of some ML models, making it difficult to understand how the model arrived at a particular prediction. </a:t>
            </a:r>
            <a:endParaRPr sz="1600">
              <a:solidFill>
                <a:srgbClr val="2A2A2A"/>
              </a:solidFill>
              <a:latin typeface="Times New Roman"/>
              <a:ea typeface="Times New Roman"/>
              <a:cs typeface="Times New Roman"/>
              <a:sym typeface="Times New Roman"/>
            </a:endParaRPr>
          </a:p>
          <a:p>
            <a:pPr indent="-330200" lvl="0" marL="457200" rtl="0" algn="l">
              <a:spcBef>
                <a:spcPts val="0"/>
              </a:spcBef>
              <a:spcAft>
                <a:spcPts val="0"/>
              </a:spcAft>
              <a:buClr>
                <a:srgbClr val="2A2A2A"/>
              </a:buClr>
              <a:buSzPts val="1600"/>
              <a:buFont typeface="Times New Roman"/>
              <a:buChar char="-"/>
            </a:pPr>
            <a:r>
              <a:rPr b="1" lang="en" sz="1600">
                <a:solidFill>
                  <a:srgbClr val="2A2A2A"/>
                </a:solidFill>
                <a:latin typeface="Times New Roman"/>
                <a:ea typeface="Times New Roman"/>
                <a:cs typeface="Times New Roman"/>
                <a:sym typeface="Times New Roman"/>
              </a:rPr>
              <a:t>Environmental Impact:</a:t>
            </a:r>
            <a:r>
              <a:rPr lang="en" sz="1600">
                <a:solidFill>
                  <a:srgbClr val="2A2A2A"/>
                </a:solidFill>
                <a:latin typeface="Times New Roman"/>
                <a:ea typeface="Times New Roman"/>
                <a:cs typeface="Times New Roman"/>
                <a:sym typeface="Times New Roman"/>
              </a:rPr>
              <a:t> Consider the environmental footprint of the ML model, particularly during the training phase, which can consume significant computational resources and energy. Optimize the model for energy efficiency and utilize cloud infrastructure providers with strong commitments to renewable energy sources</a:t>
            </a:r>
            <a:endParaRPr sz="1600">
              <a:solidFill>
                <a:srgbClr val="2A2A2A"/>
              </a:solidFill>
              <a:latin typeface="Times New Roman"/>
              <a:ea typeface="Times New Roman"/>
              <a:cs typeface="Times New Roman"/>
              <a:sym typeface="Times New Roman"/>
            </a:endParaRPr>
          </a:p>
          <a:p>
            <a:pPr indent="0" lvl="0" marL="0" rtl="0" algn="l">
              <a:spcBef>
                <a:spcPts val="1500"/>
              </a:spcBef>
              <a:spcAft>
                <a:spcPts val="1200"/>
              </a:spcAft>
              <a:buNone/>
            </a:pPr>
            <a:r>
              <a:t/>
            </a:r>
            <a:endParaRPr sz="1600">
              <a:solidFill>
                <a:srgbClr val="2A2A2A"/>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3467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a:t>
            </a:r>
            <a:endParaRPr/>
          </a:p>
        </p:txBody>
      </p:sp>
      <p:sp>
        <p:nvSpPr>
          <p:cNvPr id="73" name="Google Shape;73;p14"/>
          <p:cNvSpPr txBox="1"/>
          <p:nvPr>
            <p:ph idx="1" type="body"/>
          </p:nvPr>
        </p:nvSpPr>
        <p:spPr>
          <a:xfrm>
            <a:off x="0" y="871700"/>
            <a:ext cx="4615800" cy="382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3545">
              <a:solidFill>
                <a:srgbClr val="000000"/>
              </a:solidFill>
              <a:highlight>
                <a:srgbClr val="FFFFFF"/>
              </a:highlight>
            </a:endParaRPr>
          </a:p>
          <a:p>
            <a:pPr indent="0" lvl="0" marL="0" rtl="0" algn="l">
              <a:spcBef>
                <a:spcPts val="0"/>
              </a:spcBef>
              <a:spcAft>
                <a:spcPts val="1200"/>
              </a:spcAft>
              <a:buNone/>
            </a:pPr>
            <a:r>
              <a:t/>
            </a:r>
            <a:endParaRPr sz="1500">
              <a:solidFill>
                <a:srgbClr val="2A2A2A"/>
              </a:solidFill>
              <a:highlight>
                <a:srgbClr val="FFFFFF"/>
              </a:highlight>
            </a:endParaRPr>
          </a:p>
        </p:txBody>
      </p:sp>
      <p:pic>
        <p:nvPicPr>
          <p:cNvPr id="74" name="Google Shape;74;p14"/>
          <p:cNvPicPr preferRelativeResize="0"/>
          <p:nvPr/>
        </p:nvPicPr>
        <p:blipFill>
          <a:blip r:embed="rId3">
            <a:alphaModFix/>
          </a:blip>
          <a:stretch>
            <a:fillRect/>
          </a:stretch>
        </p:blipFill>
        <p:spPr>
          <a:xfrm>
            <a:off x="2527250" y="890888"/>
            <a:ext cx="3779654" cy="37845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1569750" y="1803275"/>
            <a:ext cx="44310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3467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Concept</a:t>
            </a:r>
            <a:r>
              <a:rPr lang="en"/>
              <a:t> and Overview</a:t>
            </a:r>
            <a:endParaRPr/>
          </a:p>
        </p:txBody>
      </p:sp>
      <p:sp>
        <p:nvSpPr>
          <p:cNvPr id="80" name="Google Shape;80;p15"/>
          <p:cNvSpPr txBox="1"/>
          <p:nvPr>
            <p:ph idx="1" type="body"/>
          </p:nvPr>
        </p:nvSpPr>
        <p:spPr>
          <a:xfrm>
            <a:off x="0" y="871700"/>
            <a:ext cx="4615800" cy="38229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t/>
            </a:r>
            <a:endParaRPr sz="3545">
              <a:solidFill>
                <a:srgbClr val="000000"/>
              </a:solidFill>
              <a:highlight>
                <a:srgbClr val="FFFFFF"/>
              </a:highlight>
            </a:endParaRPr>
          </a:p>
          <a:p>
            <a:pPr indent="-386183" lvl="0" marL="457200" rtl="0" algn="l">
              <a:spcBef>
                <a:spcPts val="1200"/>
              </a:spcBef>
              <a:spcAft>
                <a:spcPts val="0"/>
              </a:spcAft>
              <a:buClr>
                <a:srgbClr val="000000"/>
              </a:buClr>
              <a:buSzPct val="100000"/>
              <a:buChar char="-"/>
            </a:pPr>
            <a:r>
              <a:rPr lang="en" sz="3545">
                <a:solidFill>
                  <a:srgbClr val="000000"/>
                </a:solidFill>
              </a:rPr>
              <a:t>A </a:t>
            </a:r>
            <a:r>
              <a:rPr b="1" lang="en" sz="3545">
                <a:solidFill>
                  <a:srgbClr val="000000"/>
                </a:solidFill>
              </a:rPr>
              <a:t>rice leaf disease detection </a:t>
            </a:r>
            <a:r>
              <a:rPr lang="en" sz="3545">
                <a:solidFill>
                  <a:srgbClr val="000000"/>
                </a:solidFill>
              </a:rPr>
              <a:t>tool which can automatically detect and classify different types of rice leaf diseases.</a:t>
            </a:r>
            <a:endParaRPr sz="3545">
              <a:solidFill>
                <a:srgbClr val="000000"/>
              </a:solidFill>
            </a:endParaRPr>
          </a:p>
          <a:p>
            <a:pPr indent="0" lvl="0" marL="457200" rtl="0" algn="l">
              <a:spcBef>
                <a:spcPts val="0"/>
              </a:spcBef>
              <a:spcAft>
                <a:spcPts val="0"/>
              </a:spcAft>
              <a:buNone/>
            </a:pPr>
            <a:r>
              <a:rPr lang="en" sz="3545">
                <a:solidFill>
                  <a:srgbClr val="000000"/>
                </a:solidFill>
              </a:rPr>
              <a:t>(Leaf smut, Brown spot, Bacterial leaf blight)</a:t>
            </a:r>
            <a:endParaRPr sz="3545">
              <a:solidFill>
                <a:srgbClr val="000000"/>
              </a:solidFill>
            </a:endParaRPr>
          </a:p>
          <a:p>
            <a:pPr indent="0" lvl="0" marL="457200" rtl="0" algn="l">
              <a:spcBef>
                <a:spcPts val="0"/>
              </a:spcBef>
              <a:spcAft>
                <a:spcPts val="0"/>
              </a:spcAft>
              <a:buNone/>
            </a:pPr>
            <a:r>
              <a:t/>
            </a:r>
            <a:endParaRPr sz="3545">
              <a:solidFill>
                <a:srgbClr val="000000"/>
              </a:solidFill>
            </a:endParaRPr>
          </a:p>
          <a:p>
            <a:pPr indent="0" lvl="0" marL="0" rtl="0" algn="l">
              <a:spcBef>
                <a:spcPts val="0"/>
              </a:spcBef>
              <a:spcAft>
                <a:spcPts val="1200"/>
              </a:spcAft>
              <a:buNone/>
            </a:pPr>
            <a:r>
              <a:t/>
            </a:r>
            <a:endParaRPr sz="1500">
              <a:solidFill>
                <a:srgbClr val="2A2A2A"/>
              </a:solidFill>
              <a:highlight>
                <a:srgbClr val="FFFFFF"/>
              </a:highlight>
            </a:endParaRPr>
          </a:p>
        </p:txBody>
      </p:sp>
      <p:pic>
        <p:nvPicPr>
          <p:cNvPr id="81" name="Google Shape;81;p15"/>
          <p:cNvPicPr preferRelativeResize="0"/>
          <p:nvPr/>
        </p:nvPicPr>
        <p:blipFill>
          <a:blip r:embed="rId3">
            <a:alphaModFix/>
          </a:blip>
          <a:stretch>
            <a:fillRect/>
          </a:stretch>
        </p:blipFill>
        <p:spPr>
          <a:xfrm>
            <a:off x="4513425" y="1226100"/>
            <a:ext cx="4223400" cy="28164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2973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AI Canvas</a:t>
            </a:r>
            <a:endParaRPr/>
          </a:p>
        </p:txBody>
      </p:sp>
      <p:sp>
        <p:nvSpPr>
          <p:cNvPr id="87" name="Google Shape;87;p16"/>
          <p:cNvSpPr txBox="1"/>
          <p:nvPr>
            <p:ph idx="1" type="body"/>
          </p:nvPr>
        </p:nvSpPr>
        <p:spPr>
          <a:xfrm>
            <a:off x="467600" y="1065374"/>
            <a:ext cx="3841800" cy="1365000"/>
          </a:xfrm>
          <a:prstGeom prst="rect">
            <a:avLst/>
          </a:prstGeom>
          <a:ln cap="flat" cmpd="sng" w="9525">
            <a:solidFill>
              <a:srgbClr val="2A2A2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A2A2A"/>
                </a:solidFill>
              </a:rPr>
              <a:t>Opportunity</a:t>
            </a:r>
            <a:endParaRPr sz="1200">
              <a:solidFill>
                <a:srgbClr val="2A2A2A"/>
              </a:solidFill>
            </a:endParaRPr>
          </a:p>
          <a:p>
            <a:pPr indent="0" lvl="0" marL="0" rtl="0" algn="l">
              <a:spcBef>
                <a:spcPts val="1200"/>
              </a:spcBef>
              <a:spcAft>
                <a:spcPts val="1200"/>
              </a:spcAft>
              <a:buNone/>
            </a:pPr>
            <a:r>
              <a:rPr lang="en" sz="1200">
                <a:solidFill>
                  <a:srgbClr val="2A2A2A"/>
                </a:solidFill>
              </a:rPr>
              <a:t>Rice is one of the most important staple foods in the world. However, rice crops are susceptible to various diseases that can cause significant yield losses and affect the quality of the crop. </a:t>
            </a:r>
            <a:endParaRPr sz="1200">
              <a:solidFill>
                <a:srgbClr val="2A2A2A"/>
              </a:solidFill>
            </a:endParaRPr>
          </a:p>
        </p:txBody>
      </p:sp>
      <p:sp>
        <p:nvSpPr>
          <p:cNvPr id="88" name="Google Shape;88;p16"/>
          <p:cNvSpPr txBox="1"/>
          <p:nvPr>
            <p:ph idx="1" type="body"/>
          </p:nvPr>
        </p:nvSpPr>
        <p:spPr>
          <a:xfrm>
            <a:off x="467600" y="2633200"/>
            <a:ext cx="3841800" cy="773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A2A2A"/>
                </a:solidFill>
              </a:rPr>
              <a:t>Consumers</a:t>
            </a:r>
            <a:endParaRPr sz="1200">
              <a:solidFill>
                <a:srgbClr val="2A2A2A"/>
              </a:solidFill>
            </a:endParaRPr>
          </a:p>
          <a:p>
            <a:pPr indent="0" lvl="0" marL="0" rtl="0" algn="l">
              <a:spcBef>
                <a:spcPts val="1200"/>
              </a:spcBef>
              <a:spcAft>
                <a:spcPts val="1200"/>
              </a:spcAft>
              <a:buNone/>
            </a:pPr>
            <a:r>
              <a:rPr lang="en" sz="1200">
                <a:solidFill>
                  <a:srgbClr val="2A2A2A"/>
                </a:solidFill>
              </a:rPr>
              <a:t>R</a:t>
            </a:r>
            <a:r>
              <a:rPr lang="en" sz="1200">
                <a:solidFill>
                  <a:srgbClr val="2A2A2A"/>
                </a:solidFill>
              </a:rPr>
              <a:t>ice farmers and agricultural companies</a:t>
            </a:r>
            <a:endParaRPr sz="1200">
              <a:solidFill>
                <a:srgbClr val="2A2A2A"/>
              </a:solidFill>
            </a:endParaRPr>
          </a:p>
        </p:txBody>
      </p:sp>
      <p:sp>
        <p:nvSpPr>
          <p:cNvPr id="89" name="Google Shape;89;p16"/>
          <p:cNvSpPr txBox="1"/>
          <p:nvPr>
            <p:ph idx="1" type="body"/>
          </p:nvPr>
        </p:nvSpPr>
        <p:spPr>
          <a:xfrm>
            <a:off x="467600" y="3495800"/>
            <a:ext cx="2043600" cy="1507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00"/>
                </a:solidFill>
              </a:rPr>
              <a:t>Strategy</a:t>
            </a:r>
            <a:endParaRPr sz="1200">
              <a:solidFill>
                <a:srgbClr val="000000"/>
              </a:solidFill>
            </a:endParaRPr>
          </a:p>
          <a:p>
            <a:pPr indent="0" lvl="0" marL="0" rtl="0" algn="l">
              <a:spcBef>
                <a:spcPts val="1200"/>
              </a:spcBef>
              <a:spcAft>
                <a:spcPts val="1200"/>
              </a:spcAft>
              <a:buNone/>
            </a:pPr>
            <a:r>
              <a:rPr lang="en" sz="1200">
                <a:solidFill>
                  <a:srgbClr val="000000"/>
                </a:solidFill>
              </a:rPr>
              <a:t>Collect and process valuable plant image data. Automate the disease detection process.</a:t>
            </a:r>
            <a:endParaRPr sz="1200">
              <a:solidFill>
                <a:srgbClr val="000000"/>
              </a:solidFill>
            </a:endParaRPr>
          </a:p>
        </p:txBody>
      </p:sp>
      <p:sp>
        <p:nvSpPr>
          <p:cNvPr id="90" name="Google Shape;90;p16"/>
          <p:cNvSpPr txBox="1"/>
          <p:nvPr>
            <p:ph idx="1" type="body"/>
          </p:nvPr>
        </p:nvSpPr>
        <p:spPr>
          <a:xfrm>
            <a:off x="2615200" y="3495775"/>
            <a:ext cx="1694400" cy="1507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A2A2A"/>
                </a:solidFill>
              </a:rPr>
              <a:t>Policy and Process</a:t>
            </a:r>
            <a:endParaRPr sz="1200">
              <a:solidFill>
                <a:srgbClr val="2A2A2A"/>
              </a:solidFill>
            </a:endParaRPr>
          </a:p>
          <a:p>
            <a:pPr indent="0" lvl="0" marL="0" rtl="0" algn="l">
              <a:spcBef>
                <a:spcPts val="1200"/>
              </a:spcBef>
              <a:spcAft>
                <a:spcPts val="1200"/>
              </a:spcAft>
              <a:buNone/>
            </a:pPr>
            <a:r>
              <a:rPr lang="en" sz="1200">
                <a:solidFill>
                  <a:srgbClr val="2A2A2A"/>
                </a:solidFill>
              </a:rPr>
              <a:t>Data collection process can involve budget and legal right issues.</a:t>
            </a:r>
            <a:endParaRPr sz="1200">
              <a:solidFill>
                <a:srgbClr val="2A2A2A"/>
              </a:solidFill>
            </a:endParaRPr>
          </a:p>
        </p:txBody>
      </p:sp>
      <p:sp>
        <p:nvSpPr>
          <p:cNvPr id="91" name="Google Shape;91;p16"/>
          <p:cNvSpPr txBox="1"/>
          <p:nvPr>
            <p:ph idx="1" type="body"/>
          </p:nvPr>
        </p:nvSpPr>
        <p:spPr>
          <a:xfrm>
            <a:off x="4695350" y="1065375"/>
            <a:ext cx="3580800" cy="1506300"/>
          </a:xfrm>
          <a:prstGeom prst="rect">
            <a:avLst/>
          </a:prstGeom>
          <a:ln cap="flat" cmpd="sng" w="9525">
            <a:solidFill>
              <a:srgbClr val="2A2A2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A2A2A"/>
                </a:solidFill>
              </a:rPr>
              <a:t>Solution</a:t>
            </a:r>
            <a:endParaRPr sz="1200">
              <a:solidFill>
                <a:srgbClr val="2A2A2A"/>
              </a:solidFill>
            </a:endParaRPr>
          </a:p>
          <a:p>
            <a:pPr indent="0" lvl="0" marL="0" rtl="0" algn="l">
              <a:spcBef>
                <a:spcPts val="1200"/>
              </a:spcBef>
              <a:spcAft>
                <a:spcPts val="1200"/>
              </a:spcAft>
              <a:buNone/>
            </a:pPr>
            <a:r>
              <a:rPr lang="en" sz="1200">
                <a:solidFill>
                  <a:srgbClr val="2A2A2A"/>
                </a:solidFill>
              </a:rPr>
              <a:t>Introduce an automatic classification tool to the rice leaf disease detection process.</a:t>
            </a:r>
            <a:endParaRPr sz="1200">
              <a:solidFill>
                <a:srgbClr val="2A2A2A"/>
              </a:solidFill>
            </a:endParaRPr>
          </a:p>
        </p:txBody>
      </p:sp>
      <p:sp>
        <p:nvSpPr>
          <p:cNvPr id="92" name="Google Shape;92;p16"/>
          <p:cNvSpPr txBox="1"/>
          <p:nvPr>
            <p:ph idx="1" type="body"/>
          </p:nvPr>
        </p:nvSpPr>
        <p:spPr>
          <a:xfrm>
            <a:off x="4695350" y="2633200"/>
            <a:ext cx="3580800" cy="773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A2A2A"/>
                </a:solidFill>
              </a:rPr>
              <a:t>Data</a:t>
            </a:r>
            <a:endParaRPr sz="1200">
              <a:solidFill>
                <a:srgbClr val="2A2A2A"/>
              </a:solidFill>
            </a:endParaRPr>
          </a:p>
          <a:p>
            <a:pPr indent="0" lvl="0" marL="0" rtl="0" algn="l">
              <a:spcBef>
                <a:spcPts val="1200"/>
              </a:spcBef>
              <a:spcAft>
                <a:spcPts val="1200"/>
              </a:spcAft>
              <a:buNone/>
            </a:pPr>
            <a:r>
              <a:rPr lang="en" sz="1200">
                <a:solidFill>
                  <a:srgbClr val="2A2A2A"/>
                </a:solidFill>
              </a:rPr>
              <a:t>Rice leaf images</a:t>
            </a:r>
            <a:endParaRPr sz="1200">
              <a:solidFill>
                <a:srgbClr val="2A2A2A"/>
              </a:solidFill>
            </a:endParaRPr>
          </a:p>
        </p:txBody>
      </p:sp>
      <p:sp>
        <p:nvSpPr>
          <p:cNvPr id="93" name="Google Shape;93;p16"/>
          <p:cNvSpPr txBox="1"/>
          <p:nvPr>
            <p:ph idx="1" type="body"/>
          </p:nvPr>
        </p:nvSpPr>
        <p:spPr>
          <a:xfrm>
            <a:off x="4695350" y="3495775"/>
            <a:ext cx="1605900" cy="1507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A2A2A"/>
                </a:solidFill>
              </a:rPr>
              <a:t>Transfer Learning</a:t>
            </a:r>
            <a:endParaRPr sz="1200">
              <a:solidFill>
                <a:srgbClr val="2A2A2A"/>
              </a:solidFill>
            </a:endParaRPr>
          </a:p>
          <a:p>
            <a:pPr indent="0" lvl="0" marL="0" rtl="0" algn="l">
              <a:spcBef>
                <a:spcPts val="1200"/>
              </a:spcBef>
              <a:spcAft>
                <a:spcPts val="1200"/>
              </a:spcAft>
              <a:buNone/>
            </a:pPr>
            <a:r>
              <a:rPr lang="en" sz="1200">
                <a:solidFill>
                  <a:srgbClr val="2A2A2A"/>
                </a:solidFill>
              </a:rPr>
              <a:t>Based on past research papers about rice leaf disease classification.</a:t>
            </a:r>
            <a:endParaRPr sz="1200">
              <a:solidFill>
                <a:srgbClr val="2A2A2A"/>
              </a:solidFill>
            </a:endParaRPr>
          </a:p>
        </p:txBody>
      </p:sp>
      <p:sp>
        <p:nvSpPr>
          <p:cNvPr id="94" name="Google Shape;94;p16"/>
          <p:cNvSpPr txBox="1"/>
          <p:nvPr>
            <p:ph idx="1" type="body"/>
          </p:nvPr>
        </p:nvSpPr>
        <p:spPr>
          <a:xfrm>
            <a:off x="6434950" y="3495775"/>
            <a:ext cx="1824900" cy="1507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A2A2A"/>
                </a:solidFill>
              </a:rPr>
              <a:t>Success Criteria</a:t>
            </a:r>
            <a:endParaRPr b="1" sz="1200">
              <a:solidFill>
                <a:srgbClr val="2A2A2A"/>
              </a:solidFill>
            </a:endParaRPr>
          </a:p>
          <a:p>
            <a:pPr indent="0" lvl="0" marL="0" rtl="0" algn="l">
              <a:spcBef>
                <a:spcPts val="1200"/>
              </a:spcBef>
              <a:spcAft>
                <a:spcPts val="0"/>
              </a:spcAft>
              <a:buNone/>
            </a:pPr>
            <a:r>
              <a:rPr lang="en" sz="1200">
                <a:solidFill>
                  <a:srgbClr val="2A2A2A"/>
                </a:solidFill>
              </a:rPr>
              <a:t>The additional profit the product brings to rice farmers and agricultural companies</a:t>
            </a:r>
            <a:endParaRPr sz="1200">
              <a:solidFill>
                <a:srgbClr val="2A2A2A"/>
              </a:solidFill>
            </a:endParaRPr>
          </a:p>
          <a:p>
            <a:pPr indent="0" lvl="0" marL="0" rtl="0" algn="l">
              <a:spcBef>
                <a:spcPts val="1200"/>
              </a:spcBef>
              <a:spcAft>
                <a:spcPts val="1200"/>
              </a:spcAft>
              <a:buNone/>
            </a:pPr>
            <a:r>
              <a:t/>
            </a:r>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311700" y="2888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Value of Data for User</a:t>
            </a:r>
            <a:endParaRPr/>
          </a:p>
        </p:txBody>
      </p:sp>
      <p:sp>
        <p:nvSpPr>
          <p:cNvPr id="100" name="Google Shape;100;p17"/>
          <p:cNvSpPr txBox="1"/>
          <p:nvPr>
            <p:ph idx="1" type="body"/>
          </p:nvPr>
        </p:nvSpPr>
        <p:spPr>
          <a:xfrm>
            <a:off x="703275" y="1142650"/>
            <a:ext cx="3176400" cy="18939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a:solidFill>
                  <a:srgbClr val="2A2A2A"/>
                </a:solidFill>
              </a:rPr>
              <a:t>Time savings</a:t>
            </a:r>
            <a:endParaRPr b="1">
              <a:solidFill>
                <a:srgbClr val="2A2A2A"/>
              </a:solidFill>
            </a:endParaRPr>
          </a:p>
          <a:p>
            <a:pPr indent="0" lvl="0" marL="0" marR="0" rtl="0" algn="l">
              <a:lnSpc>
                <a:spcPct val="115000"/>
              </a:lnSpc>
              <a:spcBef>
                <a:spcPts val="1200"/>
              </a:spcBef>
              <a:spcAft>
                <a:spcPts val="0"/>
              </a:spcAft>
              <a:buNone/>
            </a:pPr>
            <a:r>
              <a:rPr lang="en">
                <a:solidFill>
                  <a:srgbClr val="2A2A2A"/>
                </a:solidFill>
              </a:rPr>
              <a:t>By automating the diagnosis process, the product can save farmers a considerable amount of time compared to manual inspections. </a:t>
            </a:r>
            <a:endParaRPr>
              <a:solidFill>
                <a:srgbClr val="2A2A2A"/>
              </a:solidFill>
            </a:endParaRPr>
          </a:p>
          <a:p>
            <a:pPr indent="0" lvl="0" marL="0" rtl="0" algn="l">
              <a:spcBef>
                <a:spcPts val="1200"/>
              </a:spcBef>
              <a:spcAft>
                <a:spcPts val="0"/>
              </a:spcAft>
              <a:buNone/>
            </a:pPr>
            <a:r>
              <a:t/>
            </a:r>
            <a:endParaRPr b="1">
              <a:solidFill>
                <a:srgbClr val="2A2A2A"/>
              </a:solidFill>
            </a:endParaRPr>
          </a:p>
          <a:p>
            <a:pPr indent="0" lvl="0" marL="0" rtl="0" algn="l">
              <a:spcBef>
                <a:spcPts val="1200"/>
              </a:spcBef>
              <a:spcAft>
                <a:spcPts val="1200"/>
              </a:spcAft>
              <a:buNone/>
            </a:pPr>
            <a:r>
              <a:t/>
            </a:r>
            <a:endParaRPr>
              <a:solidFill>
                <a:srgbClr val="2A2A2A"/>
              </a:solidFill>
            </a:endParaRPr>
          </a:p>
        </p:txBody>
      </p:sp>
      <p:sp>
        <p:nvSpPr>
          <p:cNvPr id="101" name="Google Shape;101;p17"/>
          <p:cNvSpPr txBox="1"/>
          <p:nvPr>
            <p:ph idx="1" type="body"/>
          </p:nvPr>
        </p:nvSpPr>
        <p:spPr>
          <a:xfrm>
            <a:off x="4244575" y="1142650"/>
            <a:ext cx="3774900" cy="21459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500"/>
              </a:spcBef>
              <a:spcAft>
                <a:spcPts val="0"/>
              </a:spcAft>
              <a:buNone/>
            </a:pPr>
            <a:r>
              <a:rPr b="1" lang="en">
                <a:solidFill>
                  <a:srgbClr val="2A2A2A"/>
                </a:solidFill>
              </a:rPr>
              <a:t>Reduced costs</a:t>
            </a:r>
            <a:endParaRPr b="1">
              <a:solidFill>
                <a:srgbClr val="2A2A2A"/>
              </a:solidFill>
            </a:endParaRPr>
          </a:p>
          <a:p>
            <a:pPr indent="0" lvl="0" marL="0" rtl="0" algn="l">
              <a:spcBef>
                <a:spcPts val="1500"/>
              </a:spcBef>
              <a:spcAft>
                <a:spcPts val="0"/>
              </a:spcAft>
              <a:buNone/>
            </a:pPr>
            <a:r>
              <a:rPr lang="en">
                <a:solidFill>
                  <a:srgbClr val="2A2A2A"/>
                </a:solidFill>
              </a:rPr>
              <a:t>The product can help reduce the costs associated with traditional methods of disease detection and control. </a:t>
            </a:r>
            <a:endParaRPr>
              <a:solidFill>
                <a:srgbClr val="2A2A2A"/>
              </a:solidFill>
            </a:endParaRPr>
          </a:p>
          <a:p>
            <a:pPr indent="0" lvl="0" marL="0" rtl="0" algn="l">
              <a:spcBef>
                <a:spcPts val="1500"/>
              </a:spcBef>
              <a:spcAft>
                <a:spcPts val="0"/>
              </a:spcAft>
              <a:buNone/>
            </a:pPr>
            <a:r>
              <a:t/>
            </a:r>
            <a:endParaRPr b="1">
              <a:solidFill>
                <a:srgbClr val="2A2A2A"/>
              </a:solidFill>
            </a:endParaRPr>
          </a:p>
          <a:p>
            <a:pPr indent="0" lvl="0" marL="0" rtl="0" algn="l">
              <a:spcBef>
                <a:spcPts val="1200"/>
              </a:spcBef>
              <a:spcAft>
                <a:spcPts val="0"/>
              </a:spcAft>
              <a:buNone/>
            </a:pPr>
            <a:r>
              <a:t/>
            </a:r>
            <a:endParaRPr>
              <a:solidFill>
                <a:srgbClr val="2A2A2A"/>
              </a:solidFill>
            </a:endParaRPr>
          </a:p>
          <a:p>
            <a:pPr indent="0" lvl="0" marL="0" rtl="0" algn="l">
              <a:spcBef>
                <a:spcPts val="1200"/>
              </a:spcBef>
              <a:spcAft>
                <a:spcPts val="1200"/>
              </a:spcAft>
              <a:buNone/>
            </a:pPr>
            <a:r>
              <a:t/>
            </a:r>
            <a:endParaRPr>
              <a:solidFill>
                <a:srgbClr val="2A2A2A"/>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242200" y="297325"/>
            <a:ext cx="86547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Team &amp; Required Roles for Concept Development</a:t>
            </a:r>
            <a:endParaRPr/>
          </a:p>
        </p:txBody>
      </p:sp>
      <p:sp>
        <p:nvSpPr>
          <p:cNvPr id="107" name="Google Shape;107;p18"/>
          <p:cNvSpPr txBox="1"/>
          <p:nvPr>
            <p:ph idx="1" type="body"/>
          </p:nvPr>
        </p:nvSpPr>
        <p:spPr>
          <a:xfrm>
            <a:off x="677200" y="1394600"/>
            <a:ext cx="3176400" cy="18939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A2A2A"/>
                </a:solidFill>
              </a:rPr>
              <a:t>Product Team</a:t>
            </a:r>
            <a:endParaRPr b="1">
              <a:solidFill>
                <a:srgbClr val="2A2A2A"/>
              </a:solidFill>
            </a:endParaRPr>
          </a:p>
          <a:p>
            <a:pPr indent="0" lvl="0" marL="0" rtl="0" algn="l">
              <a:spcBef>
                <a:spcPts val="1200"/>
              </a:spcBef>
              <a:spcAft>
                <a:spcPts val="0"/>
              </a:spcAft>
              <a:buNone/>
            </a:pPr>
            <a:r>
              <a:rPr lang="en">
                <a:solidFill>
                  <a:srgbClr val="2A2A2A"/>
                </a:solidFill>
              </a:rPr>
              <a:t>Product Manager</a:t>
            </a:r>
            <a:endParaRPr>
              <a:solidFill>
                <a:srgbClr val="2A2A2A"/>
              </a:solidFill>
            </a:endParaRPr>
          </a:p>
          <a:p>
            <a:pPr indent="0" lvl="0" marL="0" rtl="0" algn="l">
              <a:spcBef>
                <a:spcPts val="1200"/>
              </a:spcBef>
              <a:spcAft>
                <a:spcPts val="0"/>
              </a:spcAft>
              <a:buNone/>
            </a:pPr>
            <a:r>
              <a:rPr lang="en">
                <a:solidFill>
                  <a:srgbClr val="2A2A2A"/>
                </a:solidFill>
              </a:rPr>
              <a:t>UI/UX Designer</a:t>
            </a:r>
            <a:endParaRPr>
              <a:solidFill>
                <a:srgbClr val="2A2A2A"/>
              </a:solidFill>
            </a:endParaRPr>
          </a:p>
          <a:p>
            <a:pPr indent="0" lvl="0" marL="0" rtl="0" algn="l">
              <a:spcBef>
                <a:spcPts val="1200"/>
              </a:spcBef>
              <a:spcAft>
                <a:spcPts val="0"/>
              </a:spcAft>
              <a:buNone/>
            </a:pPr>
            <a:r>
              <a:rPr lang="en">
                <a:solidFill>
                  <a:srgbClr val="2A2A2A"/>
                </a:solidFill>
              </a:rPr>
              <a:t>BI Engineer/Data Analyst</a:t>
            </a:r>
            <a:endParaRPr>
              <a:solidFill>
                <a:srgbClr val="2A2A2A"/>
              </a:solidFill>
            </a:endParaRPr>
          </a:p>
          <a:p>
            <a:pPr indent="0" lvl="0" marL="0" rtl="0" algn="l">
              <a:spcBef>
                <a:spcPts val="1200"/>
              </a:spcBef>
              <a:spcAft>
                <a:spcPts val="1200"/>
              </a:spcAft>
              <a:buNone/>
            </a:pPr>
            <a:r>
              <a:t/>
            </a:r>
            <a:endParaRPr sz="1500"/>
          </a:p>
        </p:txBody>
      </p:sp>
      <p:sp>
        <p:nvSpPr>
          <p:cNvPr id="108" name="Google Shape;108;p18"/>
          <p:cNvSpPr txBox="1"/>
          <p:nvPr>
            <p:ph idx="1" type="body"/>
          </p:nvPr>
        </p:nvSpPr>
        <p:spPr>
          <a:xfrm>
            <a:off x="4261950" y="1268600"/>
            <a:ext cx="3774900" cy="21459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A2A2A"/>
                </a:solidFill>
              </a:rPr>
              <a:t>Engineering Team</a:t>
            </a:r>
            <a:endParaRPr b="1">
              <a:solidFill>
                <a:srgbClr val="2A2A2A"/>
              </a:solidFill>
            </a:endParaRPr>
          </a:p>
          <a:p>
            <a:pPr indent="0" lvl="0" marL="0" rtl="0" algn="l">
              <a:spcBef>
                <a:spcPts val="1200"/>
              </a:spcBef>
              <a:spcAft>
                <a:spcPts val="0"/>
              </a:spcAft>
              <a:buNone/>
            </a:pPr>
            <a:r>
              <a:rPr lang="en">
                <a:solidFill>
                  <a:srgbClr val="2A2A2A"/>
                </a:solidFill>
              </a:rPr>
              <a:t>Data Engineer</a:t>
            </a:r>
            <a:endParaRPr>
              <a:solidFill>
                <a:srgbClr val="2A2A2A"/>
              </a:solidFill>
            </a:endParaRPr>
          </a:p>
          <a:p>
            <a:pPr indent="0" lvl="0" marL="0" rtl="0" algn="l">
              <a:spcBef>
                <a:spcPts val="1200"/>
              </a:spcBef>
              <a:spcAft>
                <a:spcPts val="0"/>
              </a:spcAft>
              <a:buNone/>
            </a:pPr>
            <a:r>
              <a:rPr lang="en">
                <a:solidFill>
                  <a:srgbClr val="2A2A2A"/>
                </a:solidFill>
              </a:rPr>
              <a:t>Machine Learning Engineer</a:t>
            </a:r>
            <a:endParaRPr>
              <a:solidFill>
                <a:srgbClr val="2A2A2A"/>
              </a:solidFill>
            </a:endParaRPr>
          </a:p>
          <a:p>
            <a:pPr indent="0" lvl="0" marL="0" rtl="0" algn="l">
              <a:spcBef>
                <a:spcPts val="1200"/>
              </a:spcBef>
              <a:spcAft>
                <a:spcPts val="0"/>
              </a:spcAft>
              <a:buNone/>
            </a:pPr>
            <a:r>
              <a:rPr lang="en">
                <a:solidFill>
                  <a:srgbClr val="2A2A2A"/>
                </a:solidFill>
              </a:rPr>
              <a:t>Frontend Developer</a:t>
            </a:r>
            <a:endParaRPr>
              <a:solidFill>
                <a:srgbClr val="2A2A2A"/>
              </a:solidFill>
            </a:endParaRPr>
          </a:p>
          <a:p>
            <a:pPr indent="0" lvl="0" marL="0" rtl="0" algn="l">
              <a:spcBef>
                <a:spcPts val="1200"/>
              </a:spcBef>
              <a:spcAft>
                <a:spcPts val="0"/>
              </a:spcAft>
              <a:buNone/>
            </a:pPr>
            <a:r>
              <a:rPr lang="en">
                <a:solidFill>
                  <a:srgbClr val="2A2A2A"/>
                </a:solidFill>
              </a:rPr>
              <a:t>Backend </a:t>
            </a:r>
            <a:r>
              <a:rPr lang="en">
                <a:solidFill>
                  <a:srgbClr val="2A2A2A"/>
                </a:solidFill>
              </a:rPr>
              <a:t>Developer</a:t>
            </a:r>
            <a:endParaRPr>
              <a:solidFill>
                <a:srgbClr val="2A2A2A"/>
              </a:solidFill>
            </a:endParaRPr>
          </a:p>
          <a:p>
            <a:pPr indent="0" lvl="0" marL="0" rtl="0" algn="l">
              <a:spcBef>
                <a:spcPts val="1200"/>
              </a:spcBef>
              <a:spcAft>
                <a:spcPts val="0"/>
              </a:spcAft>
              <a:buNone/>
            </a:pPr>
            <a:r>
              <a:rPr lang="en">
                <a:solidFill>
                  <a:srgbClr val="2A2A2A"/>
                </a:solidFill>
              </a:rPr>
              <a:t>DevOps Engineer</a:t>
            </a:r>
            <a:endParaRPr>
              <a:solidFill>
                <a:srgbClr val="2A2A2A"/>
              </a:solidFill>
            </a:endParaRPr>
          </a:p>
          <a:p>
            <a:pPr indent="0" lvl="0" marL="0" rtl="0" algn="l">
              <a:spcBef>
                <a:spcPts val="1200"/>
              </a:spcBef>
              <a:spcAft>
                <a:spcPts val="0"/>
              </a:spcAft>
              <a:buNone/>
            </a:pPr>
            <a:r>
              <a:t/>
            </a:r>
            <a:endParaRPr>
              <a:solidFill>
                <a:srgbClr val="2A2A2A"/>
              </a:solidFill>
            </a:endParaRPr>
          </a:p>
          <a:p>
            <a:pPr indent="0" lvl="0" marL="0" rtl="0" algn="l">
              <a:spcBef>
                <a:spcPts val="1200"/>
              </a:spcBef>
              <a:spcAft>
                <a:spcPts val="1200"/>
              </a:spcAft>
              <a:buNone/>
            </a:pPr>
            <a:r>
              <a:t/>
            </a:r>
            <a:endParaRPr>
              <a:solidFill>
                <a:srgbClr val="2A2A2A"/>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2888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Flywheel &amp; Data Network Effects</a:t>
            </a:r>
            <a:endParaRPr/>
          </a:p>
        </p:txBody>
      </p:sp>
      <p:pic>
        <p:nvPicPr>
          <p:cNvPr id="114" name="Google Shape;114;p19"/>
          <p:cNvPicPr preferRelativeResize="0"/>
          <p:nvPr/>
        </p:nvPicPr>
        <p:blipFill>
          <a:blip r:embed="rId3">
            <a:alphaModFix/>
          </a:blip>
          <a:stretch>
            <a:fillRect/>
          </a:stretch>
        </p:blipFill>
        <p:spPr>
          <a:xfrm>
            <a:off x="900725" y="996263"/>
            <a:ext cx="7342541" cy="3842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Summary</a:t>
            </a:r>
            <a:endParaRPr/>
          </a:p>
        </p:txBody>
      </p:sp>
      <p:sp>
        <p:nvSpPr>
          <p:cNvPr id="120" name="Google Shape;120;p20"/>
          <p:cNvSpPr txBox="1"/>
          <p:nvPr>
            <p:ph idx="1" type="body"/>
          </p:nvPr>
        </p:nvSpPr>
        <p:spPr>
          <a:xfrm>
            <a:off x="311700" y="1077350"/>
            <a:ext cx="8520600" cy="3491700"/>
          </a:xfrm>
          <a:prstGeom prst="rect">
            <a:avLst/>
          </a:prstGeom>
        </p:spPr>
        <p:txBody>
          <a:bodyPr anchorCtr="0" anchor="t" bIns="91425" lIns="91425" spcFirstLastPara="1" rIns="91425" wrap="square" tIns="91425">
            <a:noAutofit/>
          </a:bodyPr>
          <a:lstStyle/>
          <a:p>
            <a:pPr indent="-330200" lvl="0" marL="457200" rtl="0" algn="l">
              <a:spcBef>
                <a:spcPts val="1500"/>
              </a:spcBef>
              <a:spcAft>
                <a:spcPts val="0"/>
              </a:spcAft>
              <a:buClr>
                <a:srgbClr val="2A2A2A"/>
              </a:buClr>
              <a:buSzPts val="1600"/>
              <a:buFont typeface="Times New Roman"/>
              <a:buChar char="●"/>
            </a:pPr>
            <a:r>
              <a:rPr b="1" lang="en" sz="1600">
                <a:solidFill>
                  <a:srgbClr val="2A2A2A"/>
                </a:solidFill>
                <a:latin typeface="Times New Roman"/>
                <a:ea typeface="Times New Roman"/>
                <a:cs typeface="Times New Roman"/>
                <a:sym typeface="Times New Roman"/>
              </a:rPr>
              <a:t>Total number of images:</a:t>
            </a:r>
            <a:r>
              <a:rPr lang="en" sz="1600">
                <a:solidFill>
                  <a:srgbClr val="2A2A2A"/>
                </a:solidFill>
                <a:latin typeface="Times New Roman"/>
                <a:ea typeface="Times New Roman"/>
                <a:cs typeface="Times New Roman"/>
                <a:sym typeface="Times New Roman"/>
              </a:rPr>
              <a:t> 120</a:t>
            </a:r>
            <a:endParaRPr sz="1600">
              <a:solidFill>
                <a:srgbClr val="2A2A2A"/>
              </a:solidFill>
              <a:latin typeface="Times New Roman"/>
              <a:ea typeface="Times New Roman"/>
              <a:cs typeface="Times New Roman"/>
              <a:sym typeface="Times New Roman"/>
            </a:endParaRPr>
          </a:p>
          <a:p>
            <a:pPr indent="-330200" lvl="0" marL="457200" rtl="0" algn="l">
              <a:spcBef>
                <a:spcPts val="0"/>
              </a:spcBef>
              <a:spcAft>
                <a:spcPts val="0"/>
              </a:spcAft>
              <a:buClr>
                <a:srgbClr val="2A2A2A"/>
              </a:buClr>
              <a:buSzPts val="1600"/>
              <a:buFont typeface="Times New Roman"/>
              <a:buChar char="●"/>
            </a:pPr>
            <a:r>
              <a:rPr b="1" lang="en" sz="1600">
                <a:solidFill>
                  <a:srgbClr val="2A2A2A"/>
                </a:solidFill>
                <a:latin typeface="Times New Roman"/>
                <a:ea typeface="Times New Roman"/>
                <a:cs typeface="Times New Roman"/>
                <a:sym typeface="Times New Roman"/>
              </a:rPr>
              <a:t>Image size: </a:t>
            </a:r>
            <a:r>
              <a:rPr lang="en" sz="1600">
                <a:solidFill>
                  <a:srgbClr val="2A2A2A"/>
                </a:solidFill>
                <a:latin typeface="Times New Roman"/>
                <a:ea typeface="Times New Roman"/>
                <a:cs typeface="Times New Roman"/>
                <a:sym typeface="Times New Roman"/>
              </a:rPr>
              <a:t>256 x 256 pixels</a:t>
            </a:r>
            <a:endParaRPr sz="1600">
              <a:solidFill>
                <a:srgbClr val="2A2A2A"/>
              </a:solidFill>
              <a:latin typeface="Times New Roman"/>
              <a:ea typeface="Times New Roman"/>
              <a:cs typeface="Times New Roman"/>
              <a:sym typeface="Times New Roman"/>
            </a:endParaRPr>
          </a:p>
          <a:p>
            <a:pPr indent="-330200" lvl="0" marL="457200" rtl="0" algn="l">
              <a:spcBef>
                <a:spcPts val="0"/>
              </a:spcBef>
              <a:spcAft>
                <a:spcPts val="0"/>
              </a:spcAft>
              <a:buClr>
                <a:srgbClr val="2A2A2A"/>
              </a:buClr>
              <a:buSzPts val="1600"/>
              <a:buFont typeface="Times New Roman"/>
              <a:buChar char="●"/>
            </a:pPr>
            <a:r>
              <a:rPr b="1" lang="en" sz="1600">
                <a:solidFill>
                  <a:srgbClr val="2A2A2A"/>
                </a:solidFill>
                <a:latin typeface="Times New Roman"/>
                <a:ea typeface="Times New Roman"/>
                <a:cs typeface="Times New Roman"/>
                <a:sym typeface="Times New Roman"/>
              </a:rPr>
              <a:t>Number of classes:</a:t>
            </a:r>
            <a:r>
              <a:rPr lang="en" sz="1600">
                <a:solidFill>
                  <a:srgbClr val="2A2A2A"/>
                </a:solidFill>
                <a:latin typeface="Times New Roman"/>
                <a:ea typeface="Times New Roman"/>
                <a:cs typeface="Times New Roman"/>
                <a:sym typeface="Times New Roman"/>
              </a:rPr>
              <a:t> 3(</a:t>
            </a:r>
            <a:r>
              <a:rPr lang="en" sz="1600">
                <a:solidFill>
                  <a:srgbClr val="2A2A2A"/>
                </a:solidFill>
                <a:latin typeface="Times New Roman"/>
                <a:ea typeface="Times New Roman"/>
                <a:cs typeface="Times New Roman"/>
                <a:sym typeface="Times New Roman"/>
              </a:rPr>
              <a:t>Bacterial leaf blight, </a:t>
            </a:r>
            <a:r>
              <a:rPr lang="en" sz="1600">
                <a:solidFill>
                  <a:srgbClr val="2A2A2A"/>
                </a:solidFill>
                <a:latin typeface="Times New Roman"/>
                <a:ea typeface="Times New Roman"/>
                <a:cs typeface="Times New Roman"/>
                <a:sym typeface="Times New Roman"/>
              </a:rPr>
              <a:t>Brown spot, Leaf smut)</a:t>
            </a:r>
            <a:endParaRPr sz="1600">
              <a:solidFill>
                <a:srgbClr val="2A2A2A"/>
              </a:solidFill>
              <a:latin typeface="Times New Roman"/>
              <a:ea typeface="Times New Roman"/>
              <a:cs typeface="Times New Roman"/>
              <a:sym typeface="Times New Roman"/>
            </a:endParaRPr>
          </a:p>
          <a:p>
            <a:pPr indent="-330200" lvl="0" marL="457200" rtl="0" algn="l">
              <a:spcBef>
                <a:spcPts val="0"/>
              </a:spcBef>
              <a:spcAft>
                <a:spcPts val="0"/>
              </a:spcAft>
              <a:buClr>
                <a:srgbClr val="2A2A2A"/>
              </a:buClr>
              <a:buSzPts val="1600"/>
              <a:buFont typeface="Times New Roman"/>
              <a:buChar char="●"/>
            </a:pPr>
            <a:r>
              <a:rPr b="1" lang="en" sz="1600">
                <a:solidFill>
                  <a:srgbClr val="2A2A2A"/>
                </a:solidFill>
                <a:latin typeface="Times New Roman"/>
                <a:ea typeface="Times New Roman"/>
                <a:cs typeface="Times New Roman"/>
                <a:sym typeface="Times New Roman"/>
              </a:rPr>
              <a:t>Class distribution:</a:t>
            </a:r>
            <a:endParaRPr b="1" sz="1600">
              <a:solidFill>
                <a:srgbClr val="2A2A2A"/>
              </a:solidFill>
              <a:latin typeface="Times New Roman"/>
              <a:ea typeface="Times New Roman"/>
              <a:cs typeface="Times New Roman"/>
              <a:sym typeface="Times New Roman"/>
            </a:endParaRPr>
          </a:p>
          <a:p>
            <a:pPr indent="-330200" lvl="1" marL="914400" rtl="0" algn="l">
              <a:spcBef>
                <a:spcPts val="0"/>
              </a:spcBef>
              <a:spcAft>
                <a:spcPts val="0"/>
              </a:spcAft>
              <a:buClr>
                <a:srgbClr val="2A2A2A"/>
              </a:buClr>
              <a:buSzPts val="1600"/>
              <a:buFont typeface="Times New Roman"/>
              <a:buChar char="○"/>
            </a:pPr>
            <a:r>
              <a:rPr lang="en" sz="1600">
                <a:solidFill>
                  <a:srgbClr val="2A2A2A"/>
                </a:solidFill>
                <a:latin typeface="Times New Roman"/>
                <a:ea typeface="Times New Roman"/>
                <a:cs typeface="Times New Roman"/>
                <a:sym typeface="Times New Roman"/>
              </a:rPr>
              <a:t>Brown spot: 40 images (33.3%)</a:t>
            </a:r>
            <a:endParaRPr sz="1600">
              <a:solidFill>
                <a:srgbClr val="2A2A2A"/>
              </a:solidFill>
              <a:latin typeface="Times New Roman"/>
              <a:ea typeface="Times New Roman"/>
              <a:cs typeface="Times New Roman"/>
              <a:sym typeface="Times New Roman"/>
            </a:endParaRPr>
          </a:p>
          <a:p>
            <a:pPr indent="-330200" lvl="1" marL="914400" rtl="0" algn="l">
              <a:spcBef>
                <a:spcPts val="0"/>
              </a:spcBef>
              <a:spcAft>
                <a:spcPts val="0"/>
              </a:spcAft>
              <a:buClr>
                <a:srgbClr val="2A2A2A"/>
              </a:buClr>
              <a:buSzPts val="1600"/>
              <a:buFont typeface="Times New Roman"/>
              <a:buChar char="○"/>
            </a:pPr>
            <a:r>
              <a:rPr lang="en" sz="1600">
                <a:solidFill>
                  <a:srgbClr val="2A2A2A"/>
                </a:solidFill>
                <a:latin typeface="Times New Roman"/>
                <a:ea typeface="Times New Roman"/>
                <a:cs typeface="Times New Roman"/>
                <a:sym typeface="Times New Roman"/>
              </a:rPr>
              <a:t>Leaf smut: 40 images (33.3%)</a:t>
            </a:r>
            <a:endParaRPr sz="1600">
              <a:solidFill>
                <a:srgbClr val="2A2A2A"/>
              </a:solidFill>
              <a:latin typeface="Times New Roman"/>
              <a:ea typeface="Times New Roman"/>
              <a:cs typeface="Times New Roman"/>
              <a:sym typeface="Times New Roman"/>
            </a:endParaRPr>
          </a:p>
          <a:p>
            <a:pPr indent="-330200" lvl="1" marL="914400" rtl="0" algn="l">
              <a:spcBef>
                <a:spcPts val="0"/>
              </a:spcBef>
              <a:spcAft>
                <a:spcPts val="0"/>
              </a:spcAft>
              <a:buClr>
                <a:srgbClr val="2A2A2A"/>
              </a:buClr>
              <a:buSzPts val="1600"/>
              <a:buFont typeface="Times New Roman"/>
              <a:buChar char="○"/>
            </a:pPr>
            <a:r>
              <a:rPr lang="en" sz="1600">
                <a:solidFill>
                  <a:srgbClr val="2A2A2A"/>
                </a:solidFill>
                <a:latin typeface="Times New Roman"/>
                <a:ea typeface="Times New Roman"/>
                <a:cs typeface="Times New Roman"/>
                <a:sym typeface="Times New Roman"/>
              </a:rPr>
              <a:t>Bacterial leaf blight: 40 images (33.3%)</a:t>
            </a:r>
            <a:endParaRPr sz="1600">
              <a:solidFill>
                <a:srgbClr val="2A2A2A"/>
              </a:solidFill>
              <a:latin typeface="Times New Roman"/>
              <a:ea typeface="Times New Roman"/>
              <a:cs typeface="Times New Roman"/>
              <a:sym typeface="Times New Roman"/>
            </a:endParaRPr>
          </a:p>
          <a:p>
            <a:pPr indent="-330200" lvl="1" marL="914400" rtl="0" algn="l">
              <a:spcBef>
                <a:spcPts val="0"/>
              </a:spcBef>
              <a:spcAft>
                <a:spcPts val="0"/>
              </a:spcAft>
              <a:buClr>
                <a:srgbClr val="2A2A2A"/>
              </a:buClr>
              <a:buSzPts val="1600"/>
              <a:buFont typeface="Times New Roman"/>
              <a:buChar char="○"/>
            </a:pPr>
            <a:r>
              <a:rPr b="1" lang="en" sz="1600">
                <a:solidFill>
                  <a:srgbClr val="2A2A2A"/>
                </a:solidFill>
                <a:latin typeface="Times New Roman"/>
                <a:ea typeface="Times New Roman"/>
                <a:cs typeface="Times New Roman"/>
                <a:sym typeface="Times New Roman"/>
              </a:rPr>
              <a:t>Image format:</a:t>
            </a:r>
            <a:r>
              <a:rPr lang="en" sz="1600">
                <a:solidFill>
                  <a:srgbClr val="2A2A2A"/>
                </a:solidFill>
                <a:latin typeface="Times New Roman"/>
                <a:ea typeface="Times New Roman"/>
                <a:cs typeface="Times New Roman"/>
                <a:sym typeface="Times New Roman"/>
              </a:rPr>
              <a:t> JPEG</a:t>
            </a:r>
            <a:endParaRPr sz="1600">
              <a:solidFill>
                <a:srgbClr val="2A2A2A"/>
              </a:solidFill>
              <a:latin typeface="Times New Roman"/>
              <a:ea typeface="Times New Roman"/>
              <a:cs typeface="Times New Roman"/>
              <a:sym typeface="Times New Roman"/>
            </a:endParaRPr>
          </a:p>
          <a:p>
            <a:pPr indent="-330200" lvl="0" marL="457200" rtl="0" algn="l">
              <a:spcBef>
                <a:spcPts val="0"/>
              </a:spcBef>
              <a:spcAft>
                <a:spcPts val="0"/>
              </a:spcAft>
              <a:buClr>
                <a:srgbClr val="2A2A2A"/>
              </a:buClr>
              <a:buSzPts val="1600"/>
              <a:buFont typeface="Times New Roman"/>
              <a:buChar char="●"/>
            </a:pPr>
            <a:r>
              <a:rPr b="1" lang="en" sz="1600">
                <a:solidFill>
                  <a:srgbClr val="2A2A2A"/>
                </a:solidFill>
                <a:latin typeface="Times New Roman"/>
                <a:ea typeface="Times New Roman"/>
                <a:cs typeface="Times New Roman"/>
                <a:sym typeface="Times New Roman"/>
              </a:rPr>
              <a:t>Dataset source:</a:t>
            </a:r>
            <a:r>
              <a:rPr lang="en" sz="1600">
                <a:solidFill>
                  <a:srgbClr val="2A2A2A"/>
                </a:solidFill>
                <a:latin typeface="Times New Roman"/>
                <a:ea typeface="Times New Roman"/>
                <a:cs typeface="Times New Roman"/>
                <a:sym typeface="Times New Roman"/>
              </a:rPr>
              <a:t> UCI Machine Learning Repository</a:t>
            </a:r>
            <a:endParaRPr sz="1600">
              <a:solidFill>
                <a:srgbClr val="2A2A2A"/>
              </a:solidFill>
              <a:latin typeface="Times New Roman"/>
              <a:ea typeface="Times New Roman"/>
              <a:cs typeface="Times New Roman"/>
              <a:sym typeface="Times New Roman"/>
            </a:endParaRPr>
          </a:p>
          <a:p>
            <a:pPr indent="-330200" lvl="0" marL="457200" rtl="0" algn="l">
              <a:spcBef>
                <a:spcPts val="0"/>
              </a:spcBef>
              <a:spcAft>
                <a:spcPts val="0"/>
              </a:spcAft>
              <a:buClr>
                <a:srgbClr val="2A2A2A"/>
              </a:buClr>
              <a:buSzPts val="1600"/>
              <a:buFont typeface="Times New Roman"/>
              <a:buChar char="●"/>
            </a:pPr>
            <a:r>
              <a:rPr lang="en" sz="1600">
                <a:solidFill>
                  <a:srgbClr val="2A2A2A"/>
                </a:solidFill>
                <a:latin typeface="Times New Roman"/>
                <a:ea typeface="Times New Roman"/>
                <a:cs typeface="Times New Roman"/>
                <a:sym typeface="Times New Roman"/>
              </a:rPr>
              <a:t>(https://archive.ics.uci.edu/ml/datasets/Rice+Leaf+Diseases#)</a:t>
            </a:r>
            <a:endParaRPr sz="1600">
              <a:solidFill>
                <a:srgbClr val="2A2A2A"/>
              </a:solidFill>
              <a:latin typeface="Times New Roman"/>
              <a:ea typeface="Times New Roman"/>
              <a:cs typeface="Times New Roman"/>
              <a:sym typeface="Times New Roman"/>
            </a:endParaRPr>
          </a:p>
          <a:p>
            <a:pPr indent="-330200" lvl="0" marL="457200" rtl="0" algn="l">
              <a:spcBef>
                <a:spcPts val="0"/>
              </a:spcBef>
              <a:spcAft>
                <a:spcPts val="0"/>
              </a:spcAft>
              <a:buClr>
                <a:srgbClr val="2A2A2A"/>
              </a:buClr>
              <a:buSzPts val="1600"/>
              <a:buFont typeface="Times New Roman"/>
              <a:buChar char="●"/>
            </a:pPr>
            <a:r>
              <a:rPr b="1" lang="en" sz="1600">
                <a:solidFill>
                  <a:srgbClr val="2A2A2A"/>
                </a:solidFill>
                <a:latin typeface="Times New Roman"/>
                <a:ea typeface="Times New Roman"/>
                <a:cs typeface="Times New Roman"/>
                <a:sym typeface="Times New Roman"/>
              </a:rPr>
              <a:t>Use case:</a:t>
            </a:r>
            <a:r>
              <a:rPr lang="en" sz="1600">
                <a:solidFill>
                  <a:srgbClr val="2A2A2A"/>
                </a:solidFill>
                <a:latin typeface="Times New Roman"/>
                <a:ea typeface="Times New Roman"/>
                <a:cs typeface="Times New Roman"/>
                <a:sym typeface="Times New Roman"/>
              </a:rPr>
              <a:t> Training machine learning models to detect and classify rice leaf diseases.</a:t>
            </a:r>
            <a:endParaRPr b="1" sz="1600">
              <a:solidFill>
                <a:srgbClr val="2A2A2A"/>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Labels of data</a:t>
            </a:r>
            <a:endParaRPr/>
          </a:p>
        </p:txBody>
      </p:sp>
      <p:sp>
        <p:nvSpPr>
          <p:cNvPr id="126" name="Google Shape;126;p21"/>
          <p:cNvSpPr txBox="1"/>
          <p:nvPr>
            <p:ph idx="1" type="body"/>
          </p:nvPr>
        </p:nvSpPr>
        <p:spPr>
          <a:xfrm>
            <a:off x="311700" y="1194150"/>
            <a:ext cx="2985300" cy="555000"/>
          </a:xfrm>
          <a:prstGeom prst="rect">
            <a:avLst/>
          </a:prstGeom>
        </p:spPr>
        <p:txBody>
          <a:bodyPr anchorCtr="0" anchor="t" bIns="91425" lIns="91425" spcFirstLastPara="1" rIns="91425" wrap="square" tIns="91425">
            <a:noAutofit/>
          </a:bodyPr>
          <a:lstStyle/>
          <a:p>
            <a:pPr indent="-342900" lvl="0" marL="457200" rtl="0" algn="l">
              <a:spcBef>
                <a:spcPts val="1500"/>
              </a:spcBef>
              <a:spcAft>
                <a:spcPts val="0"/>
              </a:spcAft>
              <a:buClr>
                <a:srgbClr val="2A2A2A"/>
              </a:buClr>
              <a:buSzPts val="1800"/>
              <a:buFont typeface="Times New Roman"/>
              <a:buChar char="●"/>
            </a:pPr>
            <a:r>
              <a:rPr b="1" lang="en">
                <a:solidFill>
                  <a:srgbClr val="2A2A2A"/>
                </a:solidFill>
                <a:latin typeface="Times New Roman"/>
                <a:ea typeface="Times New Roman"/>
                <a:cs typeface="Times New Roman"/>
                <a:sym typeface="Times New Roman"/>
              </a:rPr>
              <a:t>Bacterial leaf blight</a:t>
            </a:r>
            <a:endParaRPr/>
          </a:p>
        </p:txBody>
      </p:sp>
      <p:pic>
        <p:nvPicPr>
          <p:cNvPr id="127" name="Google Shape;127;p21"/>
          <p:cNvPicPr preferRelativeResize="0"/>
          <p:nvPr/>
        </p:nvPicPr>
        <p:blipFill>
          <a:blip r:embed="rId3">
            <a:alphaModFix/>
          </a:blip>
          <a:stretch>
            <a:fillRect/>
          </a:stretch>
        </p:blipFill>
        <p:spPr>
          <a:xfrm>
            <a:off x="3601725" y="2111300"/>
            <a:ext cx="3923399" cy="1378063"/>
          </a:xfrm>
          <a:prstGeom prst="rect">
            <a:avLst/>
          </a:prstGeom>
          <a:noFill/>
          <a:ln>
            <a:noFill/>
          </a:ln>
        </p:spPr>
      </p:pic>
      <p:sp>
        <p:nvSpPr>
          <p:cNvPr id="128" name="Google Shape;128;p21"/>
          <p:cNvSpPr txBox="1"/>
          <p:nvPr>
            <p:ph idx="1" type="body"/>
          </p:nvPr>
        </p:nvSpPr>
        <p:spPr>
          <a:xfrm>
            <a:off x="356725" y="2445625"/>
            <a:ext cx="1868100" cy="4542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1500"/>
              </a:spcBef>
              <a:spcAft>
                <a:spcPts val="0"/>
              </a:spcAft>
              <a:buClr>
                <a:srgbClr val="2A2A2A"/>
              </a:buClr>
              <a:buSzPts val="1800"/>
              <a:buFont typeface="Times New Roman"/>
              <a:buChar char="●"/>
            </a:pPr>
            <a:r>
              <a:rPr b="1" lang="en">
                <a:solidFill>
                  <a:srgbClr val="2A2A2A"/>
                </a:solidFill>
                <a:latin typeface="Times New Roman"/>
                <a:ea typeface="Times New Roman"/>
                <a:cs typeface="Times New Roman"/>
                <a:sym typeface="Times New Roman"/>
              </a:rPr>
              <a:t>Brown spot</a:t>
            </a:r>
            <a:endParaRPr/>
          </a:p>
        </p:txBody>
      </p:sp>
      <p:pic>
        <p:nvPicPr>
          <p:cNvPr id="129" name="Google Shape;129;p21"/>
          <p:cNvPicPr preferRelativeResize="0"/>
          <p:nvPr/>
        </p:nvPicPr>
        <p:blipFill>
          <a:blip r:embed="rId4">
            <a:alphaModFix/>
          </a:blip>
          <a:stretch>
            <a:fillRect/>
          </a:stretch>
        </p:blipFill>
        <p:spPr>
          <a:xfrm>
            <a:off x="3601727" y="769850"/>
            <a:ext cx="3923400" cy="1141775"/>
          </a:xfrm>
          <a:prstGeom prst="rect">
            <a:avLst/>
          </a:prstGeom>
          <a:noFill/>
          <a:ln>
            <a:noFill/>
          </a:ln>
        </p:spPr>
      </p:pic>
      <p:sp>
        <p:nvSpPr>
          <p:cNvPr id="130" name="Google Shape;130;p21"/>
          <p:cNvSpPr txBox="1"/>
          <p:nvPr>
            <p:ph idx="1" type="body"/>
          </p:nvPr>
        </p:nvSpPr>
        <p:spPr>
          <a:xfrm>
            <a:off x="356725" y="3854300"/>
            <a:ext cx="1868100" cy="4542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1500"/>
              </a:spcBef>
              <a:spcAft>
                <a:spcPts val="0"/>
              </a:spcAft>
              <a:buClr>
                <a:srgbClr val="2A2A2A"/>
              </a:buClr>
              <a:buSzPts val="1800"/>
              <a:buFont typeface="Times New Roman"/>
              <a:buChar char="●"/>
            </a:pPr>
            <a:r>
              <a:rPr b="1" lang="en">
                <a:solidFill>
                  <a:srgbClr val="2A2A2A"/>
                </a:solidFill>
                <a:latin typeface="Times New Roman"/>
                <a:ea typeface="Times New Roman"/>
                <a:cs typeface="Times New Roman"/>
                <a:sym typeface="Times New Roman"/>
              </a:rPr>
              <a:t>Leaf smut</a:t>
            </a:r>
            <a:endParaRPr/>
          </a:p>
        </p:txBody>
      </p:sp>
      <p:pic>
        <p:nvPicPr>
          <p:cNvPr id="131" name="Google Shape;131;p21"/>
          <p:cNvPicPr preferRelativeResize="0"/>
          <p:nvPr/>
        </p:nvPicPr>
        <p:blipFill>
          <a:blip r:embed="rId5">
            <a:alphaModFix/>
          </a:blip>
          <a:stretch>
            <a:fillRect/>
          </a:stretch>
        </p:blipFill>
        <p:spPr>
          <a:xfrm>
            <a:off x="3601725" y="3345125"/>
            <a:ext cx="3923400" cy="133426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